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6" r:id="rId2"/>
    <p:sldId id="283" r:id="rId3"/>
    <p:sldId id="284" r:id="rId4"/>
    <p:sldId id="297" r:id="rId5"/>
    <p:sldId id="298" r:id="rId6"/>
    <p:sldId id="296" r:id="rId7"/>
    <p:sldId id="285" r:id="rId8"/>
    <p:sldId id="286" r:id="rId9"/>
    <p:sldId id="287" r:id="rId10"/>
    <p:sldId id="288" r:id="rId11"/>
    <p:sldId id="291" r:id="rId12"/>
    <p:sldId id="292" r:id="rId13"/>
    <p:sldId id="277" r:id="rId14"/>
    <p:sldId id="278" r:id="rId15"/>
    <p:sldId id="280" r:id="rId16"/>
    <p:sldId id="281" r:id="rId17"/>
    <p:sldId id="279" r:id="rId18"/>
    <p:sldId id="282" r:id="rId19"/>
    <p:sldId id="289" r:id="rId20"/>
    <p:sldId id="290" r:id="rId21"/>
    <p:sldId id="295" r:id="rId22"/>
    <p:sldId id="293" r:id="rId23"/>
    <p:sldId id="294" r:id="rId24"/>
    <p:sldId id="300" r:id="rId25"/>
    <p:sldId id="302" r:id="rId26"/>
    <p:sldId id="301" r:id="rId27"/>
    <p:sldId id="303" r:id="rId28"/>
    <p:sldId id="304" r:id="rId29"/>
    <p:sldId id="305" r:id="rId30"/>
    <p:sldId id="306" r:id="rId31"/>
    <p:sldId id="307" r:id="rId32"/>
    <p:sldId id="308" r:id="rId33"/>
    <p:sldId id="309" r:id="rId34"/>
  </p:sldIdLst>
  <p:sldSz cx="12192000" cy="6858000"/>
  <p:notesSz cx="7102475" cy="93884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8" autoAdjust="0"/>
    <p:restoredTop sz="94660"/>
  </p:normalViewPr>
  <p:slideViewPr>
    <p:cSldViewPr snapToGrid="0">
      <p:cViewPr varScale="1">
        <p:scale>
          <a:sx n="115" d="100"/>
          <a:sy n="115" d="100"/>
        </p:scale>
        <p:origin x="144" y="108"/>
      </p:cViewPr>
      <p:guideLst/>
    </p:cSldViewPr>
  </p:slideViewPr>
  <p:notesTextViewPr>
    <p:cViewPr>
      <p:scale>
        <a:sx n="1" d="1"/>
        <a:sy n="1" d="1"/>
      </p:scale>
      <p:origin x="0" y="0"/>
    </p:cViewPr>
  </p:notesTextViewPr>
  <p:notesViewPr>
    <p:cSldViewPr snapToGrid="0">
      <p:cViewPr varScale="1">
        <p:scale>
          <a:sx n="84" d="100"/>
          <a:sy n="84" d="100"/>
        </p:scale>
        <p:origin x="3846"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FDB9D8-2E2E-4FBA-BCA4-125592766FF9}"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7E216EDB-CD44-4B8A-A88B-6EA8E6F13614}">
      <dgm:prSet/>
      <dgm:spPr/>
      <dgm:t>
        <a:bodyPr/>
        <a:lstStyle/>
        <a:p>
          <a:r>
            <a:rPr lang="en-US"/>
            <a:t>Fair Housing Act</a:t>
          </a:r>
        </a:p>
      </dgm:t>
    </dgm:pt>
    <dgm:pt modelId="{16A255B4-63D5-43BB-A244-913D362B4528}" type="parTrans" cxnId="{71BEDA17-5C23-4322-AD05-D143CD0DFDF4}">
      <dgm:prSet/>
      <dgm:spPr/>
      <dgm:t>
        <a:bodyPr/>
        <a:lstStyle/>
        <a:p>
          <a:endParaRPr lang="en-US"/>
        </a:p>
      </dgm:t>
    </dgm:pt>
    <dgm:pt modelId="{E206BDF1-15E6-4C8B-AA0C-3CFFA662E9CD}" type="sibTrans" cxnId="{71BEDA17-5C23-4322-AD05-D143CD0DFDF4}">
      <dgm:prSet/>
      <dgm:spPr/>
      <dgm:t>
        <a:bodyPr/>
        <a:lstStyle/>
        <a:p>
          <a:endParaRPr lang="en-US"/>
        </a:p>
      </dgm:t>
    </dgm:pt>
    <dgm:pt modelId="{06470C37-CF08-41AA-8BAD-FBA675E30A0D}">
      <dgm:prSet/>
      <dgm:spPr/>
      <dgm:t>
        <a:bodyPr/>
        <a:lstStyle/>
        <a:p>
          <a:r>
            <a:rPr lang="en-US"/>
            <a:t>HUD Regulations</a:t>
          </a:r>
        </a:p>
      </dgm:t>
    </dgm:pt>
    <dgm:pt modelId="{9F94F278-6014-4E3B-A312-6F14D94E49CC}" type="parTrans" cxnId="{86EDF3A4-F078-42BB-833F-7A055319C3C2}">
      <dgm:prSet/>
      <dgm:spPr/>
      <dgm:t>
        <a:bodyPr/>
        <a:lstStyle/>
        <a:p>
          <a:endParaRPr lang="en-US"/>
        </a:p>
      </dgm:t>
    </dgm:pt>
    <dgm:pt modelId="{83F39D97-8718-4C6C-B2A8-9449765DE03F}" type="sibTrans" cxnId="{86EDF3A4-F078-42BB-833F-7A055319C3C2}">
      <dgm:prSet/>
      <dgm:spPr/>
      <dgm:t>
        <a:bodyPr/>
        <a:lstStyle/>
        <a:p>
          <a:endParaRPr lang="en-US"/>
        </a:p>
      </dgm:t>
    </dgm:pt>
    <dgm:pt modelId="{717DBA27-8AB7-4C37-B479-31042C7C6101}">
      <dgm:prSet/>
      <dgm:spPr/>
      <dgm:t>
        <a:bodyPr/>
        <a:lstStyle/>
        <a:p>
          <a:r>
            <a:rPr lang="en-US" dirty="0"/>
            <a:t>The housing wealth gap</a:t>
          </a:r>
        </a:p>
      </dgm:t>
    </dgm:pt>
    <dgm:pt modelId="{C4F624A2-24D8-4C36-AD87-D7BC627CDDCF}" type="parTrans" cxnId="{6E354D9D-AE72-4B50-BCF5-FC402A3034CF}">
      <dgm:prSet/>
      <dgm:spPr/>
      <dgm:t>
        <a:bodyPr/>
        <a:lstStyle/>
        <a:p>
          <a:endParaRPr lang="en-US"/>
        </a:p>
      </dgm:t>
    </dgm:pt>
    <dgm:pt modelId="{96D7DA06-E70E-4432-B5D5-3EAA87CB7A51}" type="sibTrans" cxnId="{6E354D9D-AE72-4B50-BCF5-FC402A3034CF}">
      <dgm:prSet/>
      <dgm:spPr/>
      <dgm:t>
        <a:bodyPr/>
        <a:lstStyle/>
        <a:p>
          <a:endParaRPr lang="en-US"/>
        </a:p>
      </dgm:t>
    </dgm:pt>
    <dgm:pt modelId="{23C09025-DCF3-4509-8798-1E939A060F42}">
      <dgm:prSet/>
      <dgm:spPr/>
      <dgm:t>
        <a:bodyPr/>
        <a:lstStyle/>
        <a:p>
          <a:r>
            <a:rPr lang="en-US"/>
            <a:t>Domestic Violence Issues</a:t>
          </a:r>
          <a:endParaRPr lang="en-US" dirty="0"/>
        </a:p>
      </dgm:t>
    </dgm:pt>
    <dgm:pt modelId="{8978C194-01CF-488D-852E-4EFB93E00C9D}" type="parTrans" cxnId="{353C4162-16FD-456E-AFEE-DDC61E2F4701}">
      <dgm:prSet/>
      <dgm:spPr/>
      <dgm:t>
        <a:bodyPr/>
        <a:lstStyle/>
        <a:p>
          <a:endParaRPr lang="en-US"/>
        </a:p>
      </dgm:t>
    </dgm:pt>
    <dgm:pt modelId="{17FDB1AD-68AD-470F-97A0-AAD456505FD7}" type="sibTrans" cxnId="{353C4162-16FD-456E-AFEE-DDC61E2F4701}">
      <dgm:prSet/>
      <dgm:spPr/>
      <dgm:t>
        <a:bodyPr/>
        <a:lstStyle/>
        <a:p>
          <a:endParaRPr lang="en-US"/>
        </a:p>
      </dgm:t>
    </dgm:pt>
    <dgm:pt modelId="{0E889D15-9D0F-4996-8080-30BD8485454F}" type="pres">
      <dgm:prSet presAssocID="{D6FDB9D8-2E2E-4FBA-BCA4-125592766FF9}" presName="linear" presStyleCnt="0">
        <dgm:presLayoutVars>
          <dgm:animLvl val="lvl"/>
          <dgm:resizeHandles val="exact"/>
        </dgm:presLayoutVars>
      </dgm:prSet>
      <dgm:spPr/>
    </dgm:pt>
    <dgm:pt modelId="{7BD275F3-17AA-415F-99FC-0A69F147BE08}" type="pres">
      <dgm:prSet presAssocID="{7E216EDB-CD44-4B8A-A88B-6EA8E6F13614}" presName="parentText" presStyleLbl="node1" presStyleIdx="0" presStyleCnt="4">
        <dgm:presLayoutVars>
          <dgm:chMax val="0"/>
          <dgm:bulletEnabled val="1"/>
        </dgm:presLayoutVars>
      </dgm:prSet>
      <dgm:spPr/>
    </dgm:pt>
    <dgm:pt modelId="{F7728C72-BA26-41B8-B5EC-B5757148290F}" type="pres">
      <dgm:prSet presAssocID="{E206BDF1-15E6-4C8B-AA0C-3CFFA662E9CD}" presName="spacer" presStyleCnt="0"/>
      <dgm:spPr/>
    </dgm:pt>
    <dgm:pt modelId="{5061A23B-F0DC-405E-8335-5F9019E24991}" type="pres">
      <dgm:prSet presAssocID="{06470C37-CF08-41AA-8BAD-FBA675E30A0D}" presName="parentText" presStyleLbl="node1" presStyleIdx="1" presStyleCnt="4">
        <dgm:presLayoutVars>
          <dgm:chMax val="0"/>
          <dgm:bulletEnabled val="1"/>
        </dgm:presLayoutVars>
      </dgm:prSet>
      <dgm:spPr/>
    </dgm:pt>
    <dgm:pt modelId="{06FDF04C-2769-4920-B281-63BA7D4B9AC9}" type="pres">
      <dgm:prSet presAssocID="{83F39D97-8718-4C6C-B2A8-9449765DE03F}" presName="spacer" presStyleCnt="0"/>
      <dgm:spPr/>
    </dgm:pt>
    <dgm:pt modelId="{622B9CAA-5477-48AD-BDBA-A9BBEA7963A4}" type="pres">
      <dgm:prSet presAssocID="{23C09025-DCF3-4509-8798-1E939A060F42}" presName="parentText" presStyleLbl="node1" presStyleIdx="2" presStyleCnt="4">
        <dgm:presLayoutVars>
          <dgm:chMax val="0"/>
          <dgm:bulletEnabled val="1"/>
        </dgm:presLayoutVars>
      </dgm:prSet>
      <dgm:spPr/>
    </dgm:pt>
    <dgm:pt modelId="{2A4ADEC7-2732-4BAB-BC4E-CA2955E3B1DE}" type="pres">
      <dgm:prSet presAssocID="{17FDB1AD-68AD-470F-97A0-AAD456505FD7}" presName="spacer" presStyleCnt="0"/>
      <dgm:spPr/>
    </dgm:pt>
    <dgm:pt modelId="{8CEA4BE3-1636-49D1-A4E2-99A42D249682}" type="pres">
      <dgm:prSet presAssocID="{717DBA27-8AB7-4C37-B479-31042C7C6101}" presName="parentText" presStyleLbl="node1" presStyleIdx="3" presStyleCnt="4">
        <dgm:presLayoutVars>
          <dgm:chMax val="0"/>
          <dgm:bulletEnabled val="1"/>
        </dgm:presLayoutVars>
      </dgm:prSet>
      <dgm:spPr/>
    </dgm:pt>
  </dgm:ptLst>
  <dgm:cxnLst>
    <dgm:cxn modelId="{71BEDA17-5C23-4322-AD05-D143CD0DFDF4}" srcId="{D6FDB9D8-2E2E-4FBA-BCA4-125592766FF9}" destId="{7E216EDB-CD44-4B8A-A88B-6EA8E6F13614}" srcOrd="0" destOrd="0" parTransId="{16A255B4-63D5-43BB-A244-913D362B4528}" sibTransId="{E206BDF1-15E6-4C8B-AA0C-3CFFA662E9CD}"/>
    <dgm:cxn modelId="{353C4162-16FD-456E-AFEE-DDC61E2F4701}" srcId="{D6FDB9D8-2E2E-4FBA-BCA4-125592766FF9}" destId="{23C09025-DCF3-4509-8798-1E939A060F42}" srcOrd="2" destOrd="0" parTransId="{8978C194-01CF-488D-852E-4EFB93E00C9D}" sibTransId="{17FDB1AD-68AD-470F-97A0-AAD456505FD7}"/>
    <dgm:cxn modelId="{FC832748-20F8-4569-8207-0CBF4FCC7BD4}" type="presOf" srcId="{D6FDB9D8-2E2E-4FBA-BCA4-125592766FF9}" destId="{0E889D15-9D0F-4996-8080-30BD8485454F}" srcOrd="0" destOrd="0" presId="urn:microsoft.com/office/officeart/2005/8/layout/vList2"/>
    <dgm:cxn modelId="{399D4783-4109-4976-BF0B-793705CE2FC7}" type="presOf" srcId="{06470C37-CF08-41AA-8BAD-FBA675E30A0D}" destId="{5061A23B-F0DC-405E-8335-5F9019E24991}" srcOrd="0" destOrd="0" presId="urn:microsoft.com/office/officeart/2005/8/layout/vList2"/>
    <dgm:cxn modelId="{657B949B-42B6-4EAA-81AD-10EF6C6F2B37}" type="presOf" srcId="{23C09025-DCF3-4509-8798-1E939A060F42}" destId="{622B9CAA-5477-48AD-BDBA-A9BBEA7963A4}" srcOrd="0" destOrd="0" presId="urn:microsoft.com/office/officeart/2005/8/layout/vList2"/>
    <dgm:cxn modelId="{6E354D9D-AE72-4B50-BCF5-FC402A3034CF}" srcId="{D6FDB9D8-2E2E-4FBA-BCA4-125592766FF9}" destId="{717DBA27-8AB7-4C37-B479-31042C7C6101}" srcOrd="3" destOrd="0" parTransId="{C4F624A2-24D8-4C36-AD87-D7BC627CDDCF}" sibTransId="{96D7DA06-E70E-4432-B5D5-3EAA87CB7A51}"/>
    <dgm:cxn modelId="{86EDF3A4-F078-42BB-833F-7A055319C3C2}" srcId="{D6FDB9D8-2E2E-4FBA-BCA4-125592766FF9}" destId="{06470C37-CF08-41AA-8BAD-FBA675E30A0D}" srcOrd="1" destOrd="0" parTransId="{9F94F278-6014-4E3B-A312-6F14D94E49CC}" sibTransId="{83F39D97-8718-4C6C-B2A8-9449765DE03F}"/>
    <dgm:cxn modelId="{A656F3CE-016F-4606-9974-095C7A55592A}" type="presOf" srcId="{7E216EDB-CD44-4B8A-A88B-6EA8E6F13614}" destId="{7BD275F3-17AA-415F-99FC-0A69F147BE08}" srcOrd="0" destOrd="0" presId="urn:microsoft.com/office/officeart/2005/8/layout/vList2"/>
    <dgm:cxn modelId="{EAB310F4-16DE-405F-8B99-A40CEB4CFA83}" type="presOf" srcId="{717DBA27-8AB7-4C37-B479-31042C7C6101}" destId="{8CEA4BE3-1636-49D1-A4E2-99A42D249682}" srcOrd="0" destOrd="0" presId="urn:microsoft.com/office/officeart/2005/8/layout/vList2"/>
    <dgm:cxn modelId="{97F4C267-80A6-4B6C-8E09-1683123F640D}" type="presParOf" srcId="{0E889D15-9D0F-4996-8080-30BD8485454F}" destId="{7BD275F3-17AA-415F-99FC-0A69F147BE08}" srcOrd="0" destOrd="0" presId="urn:microsoft.com/office/officeart/2005/8/layout/vList2"/>
    <dgm:cxn modelId="{90ED5717-7A03-4250-BFBA-CEF8B2708941}" type="presParOf" srcId="{0E889D15-9D0F-4996-8080-30BD8485454F}" destId="{F7728C72-BA26-41B8-B5EC-B5757148290F}" srcOrd="1" destOrd="0" presId="urn:microsoft.com/office/officeart/2005/8/layout/vList2"/>
    <dgm:cxn modelId="{03F16D7E-18F8-401B-B6C1-069C57C7D18D}" type="presParOf" srcId="{0E889D15-9D0F-4996-8080-30BD8485454F}" destId="{5061A23B-F0DC-405E-8335-5F9019E24991}" srcOrd="2" destOrd="0" presId="urn:microsoft.com/office/officeart/2005/8/layout/vList2"/>
    <dgm:cxn modelId="{69CACE38-4EFD-4D67-BC5D-1E347A99CDD5}" type="presParOf" srcId="{0E889D15-9D0F-4996-8080-30BD8485454F}" destId="{06FDF04C-2769-4920-B281-63BA7D4B9AC9}" srcOrd="3" destOrd="0" presId="urn:microsoft.com/office/officeart/2005/8/layout/vList2"/>
    <dgm:cxn modelId="{5E5A7F8D-4124-4866-9B2A-F47A33393D5D}" type="presParOf" srcId="{0E889D15-9D0F-4996-8080-30BD8485454F}" destId="{622B9CAA-5477-48AD-BDBA-A9BBEA7963A4}" srcOrd="4" destOrd="0" presId="urn:microsoft.com/office/officeart/2005/8/layout/vList2"/>
    <dgm:cxn modelId="{147C6C40-0102-44A1-9A25-B5B525D93A16}" type="presParOf" srcId="{0E889D15-9D0F-4996-8080-30BD8485454F}" destId="{2A4ADEC7-2732-4BAB-BC4E-CA2955E3B1DE}" srcOrd="5" destOrd="0" presId="urn:microsoft.com/office/officeart/2005/8/layout/vList2"/>
    <dgm:cxn modelId="{0E9D98E1-EF40-4F69-9A11-0D57F632FD0E}" type="presParOf" srcId="{0E889D15-9D0F-4996-8080-30BD8485454F}" destId="{8CEA4BE3-1636-49D1-A4E2-99A42D24968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A87E1D2-8E66-4851-B54A-1A36FDF12426}"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DE785989-A986-4699-A130-19C4043829D4}">
      <dgm:prSet/>
      <dgm:spPr/>
      <dgm:t>
        <a:bodyPr/>
        <a:lstStyle/>
        <a:p>
          <a:r>
            <a:rPr lang="en-US"/>
            <a:t>Scope: sales, rental or financing of housing </a:t>
          </a:r>
        </a:p>
      </dgm:t>
    </dgm:pt>
    <dgm:pt modelId="{4303106C-4BE9-40B0-B25E-B63C1278231C}" type="parTrans" cxnId="{925309BD-E8AC-4C78-A5A0-2B116CAAB209}">
      <dgm:prSet/>
      <dgm:spPr/>
      <dgm:t>
        <a:bodyPr/>
        <a:lstStyle/>
        <a:p>
          <a:endParaRPr lang="en-US"/>
        </a:p>
      </dgm:t>
    </dgm:pt>
    <dgm:pt modelId="{5B92D328-2E3E-40AB-B653-A29FB548DD61}" type="sibTrans" cxnId="{925309BD-E8AC-4C78-A5A0-2B116CAAB209}">
      <dgm:prSet/>
      <dgm:spPr/>
      <dgm:t>
        <a:bodyPr/>
        <a:lstStyle/>
        <a:p>
          <a:endParaRPr lang="en-US"/>
        </a:p>
      </dgm:t>
    </dgm:pt>
    <dgm:pt modelId="{D3A207CB-C4F9-4998-96B2-92D15EA12A48}">
      <dgm:prSet/>
      <dgm:spPr/>
      <dgm:t>
        <a:bodyPr/>
        <a:lstStyle/>
        <a:p>
          <a:r>
            <a:rPr lang="en-US"/>
            <a:t>Protected classes:</a:t>
          </a:r>
        </a:p>
      </dgm:t>
    </dgm:pt>
    <dgm:pt modelId="{382682F8-233E-43E9-9327-9234513DC57E}" type="parTrans" cxnId="{BED02889-0D7D-46C2-855B-26A185FBF271}">
      <dgm:prSet/>
      <dgm:spPr/>
      <dgm:t>
        <a:bodyPr/>
        <a:lstStyle/>
        <a:p>
          <a:endParaRPr lang="en-US"/>
        </a:p>
      </dgm:t>
    </dgm:pt>
    <dgm:pt modelId="{590D97C6-6784-4786-BB7B-6F94D165465D}" type="sibTrans" cxnId="{BED02889-0D7D-46C2-855B-26A185FBF271}">
      <dgm:prSet/>
      <dgm:spPr/>
      <dgm:t>
        <a:bodyPr/>
        <a:lstStyle/>
        <a:p>
          <a:endParaRPr lang="en-US"/>
        </a:p>
      </dgm:t>
    </dgm:pt>
    <dgm:pt modelId="{DF31ACB2-1530-49D3-8645-09ED7CED682F}">
      <dgm:prSet/>
      <dgm:spPr/>
      <dgm:t>
        <a:bodyPr/>
        <a:lstStyle/>
        <a:p>
          <a:r>
            <a:rPr lang="en-US"/>
            <a:t>race, </a:t>
          </a:r>
        </a:p>
      </dgm:t>
    </dgm:pt>
    <dgm:pt modelId="{BCBCBF88-4444-43DF-BF59-7CAAB8C0FE5D}" type="parTrans" cxnId="{047D70CA-BFD4-477E-A0B1-34501A45052F}">
      <dgm:prSet/>
      <dgm:spPr/>
      <dgm:t>
        <a:bodyPr/>
        <a:lstStyle/>
        <a:p>
          <a:endParaRPr lang="en-US"/>
        </a:p>
      </dgm:t>
    </dgm:pt>
    <dgm:pt modelId="{41CF6496-16D5-497A-A0F9-5A2CE92EEB52}" type="sibTrans" cxnId="{047D70CA-BFD4-477E-A0B1-34501A45052F}">
      <dgm:prSet/>
      <dgm:spPr/>
      <dgm:t>
        <a:bodyPr/>
        <a:lstStyle/>
        <a:p>
          <a:endParaRPr lang="en-US"/>
        </a:p>
      </dgm:t>
    </dgm:pt>
    <dgm:pt modelId="{391E1373-01FE-4BC6-B9F9-4900DEED7862}">
      <dgm:prSet/>
      <dgm:spPr/>
      <dgm:t>
        <a:bodyPr/>
        <a:lstStyle/>
        <a:p>
          <a:r>
            <a:rPr lang="en-US"/>
            <a:t>religion,</a:t>
          </a:r>
        </a:p>
      </dgm:t>
    </dgm:pt>
    <dgm:pt modelId="{25666E2A-2EBE-44BC-BF1B-22DCAFC24682}" type="parTrans" cxnId="{2E667037-50D1-4A4C-B072-84BED14DC5B1}">
      <dgm:prSet/>
      <dgm:spPr/>
      <dgm:t>
        <a:bodyPr/>
        <a:lstStyle/>
        <a:p>
          <a:endParaRPr lang="en-US"/>
        </a:p>
      </dgm:t>
    </dgm:pt>
    <dgm:pt modelId="{5FC868B8-B2AC-4BEA-814A-B555E506AE79}" type="sibTrans" cxnId="{2E667037-50D1-4A4C-B072-84BED14DC5B1}">
      <dgm:prSet/>
      <dgm:spPr/>
      <dgm:t>
        <a:bodyPr/>
        <a:lstStyle/>
        <a:p>
          <a:endParaRPr lang="en-US"/>
        </a:p>
      </dgm:t>
    </dgm:pt>
    <dgm:pt modelId="{00F4449D-F303-4043-B886-156E4A7ACE8C}">
      <dgm:prSet/>
      <dgm:spPr/>
      <dgm:t>
        <a:bodyPr/>
        <a:lstStyle/>
        <a:p>
          <a:r>
            <a:rPr lang="en-US"/>
            <a:t>national origin</a:t>
          </a:r>
        </a:p>
      </dgm:t>
    </dgm:pt>
    <dgm:pt modelId="{90D26C92-2F3F-4D90-9595-970A1930733F}" type="parTrans" cxnId="{29E3583E-9768-4506-A07D-A633DE67B230}">
      <dgm:prSet/>
      <dgm:spPr/>
      <dgm:t>
        <a:bodyPr/>
        <a:lstStyle/>
        <a:p>
          <a:endParaRPr lang="en-US"/>
        </a:p>
      </dgm:t>
    </dgm:pt>
    <dgm:pt modelId="{F891EA6A-8472-4963-9018-4ADEA98DD049}" type="sibTrans" cxnId="{29E3583E-9768-4506-A07D-A633DE67B230}">
      <dgm:prSet/>
      <dgm:spPr/>
      <dgm:t>
        <a:bodyPr/>
        <a:lstStyle/>
        <a:p>
          <a:endParaRPr lang="en-US"/>
        </a:p>
      </dgm:t>
    </dgm:pt>
    <dgm:pt modelId="{550C700A-6E9D-4F0B-9461-64FACF9DF1D9}">
      <dgm:prSet/>
      <dgm:spPr/>
      <dgm:t>
        <a:bodyPr/>
        <a:lstStyle/>
        <a:p>
          <a:r>
            <a:rPr lang="en-US"/>
            <a:t>sex</a:t>
          </a:r>
        </a:p>
      </dgm:t>
    </dgm:pt>
    <dgm:pt modelId="{FEA460F2-BA0B-4BD4-8979-E82FC7C78954}" type="parTrans" cxnId="{6E7DA69C-2379-4657-A5C0-9F861B4ECA07}">
      <dgm:prSet/>
      <dgm:spPr/>
      <dgm:t>
        <a:bodyPr/>
        <a:lstStyle/>
        <a:p>
          <a:endParaRPr lang="en-US"/>
        </a:p>
      </dgm:t>
    </dgm:pt>
    <dgm:pt modelId="{A3D09364-F8C5-4FE6-A6A8-4340B16E0A53}" type="sibTrans" cxnId="{6E7DA69C-2379-4657-A5C0-9F861B4ECA07}">
      <dgm:prSet/>
      <dgm:spPr/>
      <dgm:t>
        <a:bodyPr/>
        <a:lstStyle/>
        <a:p>
          <a:endParaRPr lang="en-US"/>
        </a:p>
      </dgm:t>
    </dgm:pt>
    <dgm:pt modelId="{BAB04183-6E92-429C-A957-15ECD911F641}">
      <dgm:prSet/>
      <dgm:spPr/>
      <dgm:t>
        <a:bodyPr/>
        <a:lstStyle/>
        <a:p>
          <a:r>
            <a:rPr lang="en-US"/>
            <a:t>handicap (added later)</a:t>
          </a:r>
        </a:p>
      </dgm:t>
    </dgm:pt>
    <dgm:pt modelId="{7F29A16F-B88F-403D-A832-85F308D420D0}" type="parTrans" cxnId="{0CA65392-83B9-4341-9AA9-37BA9FF6035C}">
      <dgm:prSet/>
      <dgm:spPr/>
      <dgm:t>
        <a:bodyPr/>
        <a:lstStyle/>
        <a:p>
          <a:endParaRPr lang="en-US"/>
        </a:p>
      </dgm:t>
    </dgm:pt>
    <dgm:pt modelId="{990016CF-1E66-4BF7-AF90-76F6A6F1162F}" type="sibTrans" cxnId="{0CA65392-83B9-4341-9AA9-37BA9FF6035C}">
      <dgm:prSet/>
      <dgm:spPr/>
      <dgm:t>
        <a:bodyPr/>
        <a:lstStyle/>
        <a:p>
          <a:endParaRPr lang="en-US"/>
        </a:p>
      </dgm:t>
    </dgm:pt>
    <dgm:pt modelId="{0310BE7B-C9FE-436A-86F5-7B82C164D261}">
      <dgm:prSet/>
      <dgm:spPr/>
      <dgm:t>
        <a:bodyPr/>
        <a:lstStyle/>
        <a:p>
          <a:r>
            <a:rPr lang="en-US"/>
            <a:t>and family status (added later)</a:t>
          </a:r>
        </a:p>
      </dgm:t>
    </dgm:pt>
    <dgm:pt modelId="{ED7D791D-E04C-426A-97FE-6676B89BBFF9}" type="parTrans" cxnId="{6EE47F98-9B28-4D47-9CB1-675A4AA50A02}">
      <dgm:prSet/>
      <dgm:spPr/>
      <dgm:t>
        <a:bodyPr/>
        <a:lstStyle/>
        <a:p>
          <a:endParaRPr lang="en-US"/>
        </a:p>
      </dgm:t>
    </dgm:pt>
    <dgm:pt modelId="{DB7195EA-5CA2-4770-8586-11492A7E6B1D}" type="sibTrans" cxnId="{6EE47F98-9B28-4D47-9CB1-675A4AA50A02}">
      <dgm:prSet/>
      <dgm:spPr/>
      <dgm:t>
        <a:bodyPr/>
        <a:lstStyle/>
        <a:p>
          <a:endParaRPr lang="en-US"/>
        </a:p>
      </dgm:t>
    </dgm:pt>
    <dgm:pt modelId="{0B3D836A-112F-40E3-9548-859D2BA58311}" type="pres">
      <dgm:prSet presAssocID="{1A87E1D2-8E66-4851-B54A-1A36FDF12426}" presName="linear" presStyleCnt="0">
        <dgm:presLayoutVars>
          <dgm:dir/>
          <dgm:animLvl val="lvl"/>
          <dgm:resizeHandles val="exact"/>
        </dgm:presLayoutVars>
      </dgm:prSet>
      <dgm:spPr/>
    </dgm:pt>
    <dgm:pt modelId="{ED17FFFC-C83D-424E-AE69-4623DD141BBC}" type="pres">
      <dgm:prSet presAssocID="{DE785989-A986-4699-A130-19C4043829D4}" presName="parentLin" presStyleCnt="0"/>
      <dgm:spPr/>
    </dgm:pt>
    <dgm:pt modelId="{0B2135F6-A9BD-4577-A22D-FD05E951A73E}" type="pres">
      <dgm:prSet presAssocID="{DE785989-A986-4699-A130-19C4043829D4}" presName="parentLeftMargin" presStyleLbl="node1" presStyleIdx="0" presStyleCnt="2"/>
      <dgm:spPr/>
    </dgm:pt>
    <dgm:pt modelId="{DF9913A7-561D-4DC6-8D1F-864865BEF7DE}" type="pres">
      <dgm:prSet presAssocID="{DE785989-A986-4699-A130-19C4043829D4}" presName="parentText" presStyleLbl="node1" presStyleIdx="0" presStyleCnt="2">
        <dgm:presLayoutVars>
          <dgm:chMax val="0"/>
          <dgm:bulletEnabled val="1"/>
        </dgm:presLayoutVars>
      </dgm:prSet>
      <dgm:spPr/>
    </dgm:pt>
    <dgm:pt modelId="{1EB11A87-07F3-46A5-A825-BF6AD6F3CD4D}" type="pres">
      <dgm:prSet presAssocID="{DE785989-A986-4699-A130-19C4043829D4}" presName="negativeSpace" presStyleCnt="0"/>
      <dgm:spPr/>
    </dgm:pt>
    <dgm:pt modelId="{BE4554E8-86C3-474D-A9ED-7C50963F56D2}" type="pres">
      <dgm:prSet presAssocID="{DE785989-A986-4699-A130-19C4043829D4}" presName="childText" presStyleLbl="conFgAcc1" presStyleIdx="0" presStyleCnt="2">
        <dgm:presLayoutVars>
          <dgm:bulletEnabled val="1"/>
        </dgm:presLayoutVars>
      </dgm:prSet>
      <dgm:spPr/>
    </dgm:pt>
    <dgm:pt modelId="{A43DE324-A464-4946-91B8-98BAA7915853}" type="pres">
      <dgm:prSet presAssocID="{5B92D328-2E3E-40AB-B653-A29FB548DD61}" presName="spaceBetweenRectangles" presStyleCnt="0"/>
      <dgm:spPr/>
    </dgm:pt>
    <dgm:pt modelId="{CF2AB4DB-FDD0-4C02-910F-E44A41D7B205}" type="pres">
      <dgm:prSet presAssocID="{D3A207CB-C4F9-4998-96B2-92D15EA12A48}" presName="parentLin" presStyleCnt="0"/>
      <dgm:spPr/>
    </dgm:pt>
    <dgm:pt modelId="{4740A328-EE17-4147-8937-8F00A10A7E6D}" type="pres">
      <dgm:prSet presAssocID="{D3A207CB-C4F9-4998-96B2-92D15EA12A48}" presName="parentLeftMargin" presStyleLbl="node1" presStyleIdx="0" presStyleCnt="2"/>
      <dgm:spPr/>
    </dgm:pt>
    <dgm:pt modelId="{7F415328-95FF-46DB-94B9-9404B741A358}" type="pres">
      <dgm:prSet presAssocID="{D3A207CB-C4F9-4998-96B2-92D15EA12A48}" presName="parentText" presStyleLbl="node1" presStyleIdx="1" presStyleCnt="2">
        <dgm:presLayoutVars>
          <dgm:chMax val="0"/>
          <dgm:bulletEnabled val="1"/>
        </dgm:presLayoutVars>
      </dgm:prSet>
      <dgm:spPr/>
    </dgm:pt>
    <dgm:pt modelId="{4EE41808-AA73-4493-B0F2-7D649299D122}" type="pres">
      <dgm:prSet presAssocID="{D3A207CB-C4F9-4998-96B2-92D15EA12A48}" presName="negativeSpace" presStyleCnt="0"/>
      <dgm:spPr/>
    </dgm:pt>
    <dgm:pt modelId="{3F5DD298-2A88-4DF0-9187-EADF6B086E2E}" type="pres">
      <dgm:prSet presAssocID="{D3A207CB-C4F9-4998-96B2-92D15EA12A48}" presName="childText" presStyleLbl="conFgAcc1" presStyleIdx="1" presStyleCnt="2">
        <dgm:presLayoutVars>
          <dgm:bulletEnabled val="1"/>
        </dgm:presLayoutVars>
      </dgm:prSet>
      <dgm:spPr/>
    </dgm:pt>
  </dgm:ptLst>
  <dgm:cxnLst>
    <dgm:cxn modelId="{F23A6802-B02A-4F7C-B2EF-725501196C39}" type="presOf" srcId="{391E1373-01FE-4BC6-B9F9-4900DEED7862}" destId="{3F5DD298-2A88-4DF0-9187-EADF6B086E2E}" srcOrd="0" destOrd="1" presId="urn:microsoft.com/office/officeart/2005/8/layout/list1"/>
    <dgm:cxn modelId="{CB799D04-7C2C-4413-87CD-6D8D27A5C67A}" type="presOf" srcId="{D3A207CB-C4F9-4998-96B2-92D15EA12A48}" destId="{4740A328-EE17-4147-8937-8F00A10A7E6D}" srcOrd="0" destOrd="0" presId="urn:microsoft.com/office/officeart/2005/8/layout/list1"/>
    <dgm:cxn modelId="{2E667037-50D1-4A4C-B072-84BED14DC5B1}" srcId="{D3A207CB-C4F9-4998-96B2-92D15EA12A48}" destId="{391E1373-01FE-4BC6-B9F9-4900DEED7862}" srcOrd="1" destOrd="0" parTransId="{25666E2A-2EBE-44BC-BF1B-22DCAFC24682}" sibTransId="{5FC868B8-B2AC-4BEA-814A-B555E506AE79}"/>
    <dgm:cxn modelId="{29E3583E-9768-4506-A07D-A633DE67B230}" srcId="{D3A207CB-C4F9-4998-96B2-92D15EA12A48}" destId="{00F4449D-F303-4043-B886-156E4A7ACE8C}" srcOrd="2" destOrd="0" parTransId="{90D26C92-2F3F-4D90-9595-970A1930733F}" sibTransId="{F891EA6A-8472-4963-9018-4ADEA98DD049}"/>
    <dgm:cxn modelId="{4547CA6C-FE36-42C2-A8FD-597A3EC70465}" type="presOf" srcId="{0310BE7B-C9FE-436A-86F5-7B82C164D261}" destId="{3F5DD298-2A88-4DF0-9187-EADF6B086E2E}" srcOrd="0" destOrd="5" presId="urn:microsoft.com/office/officeart/2005/8/layout/list1"/>
    <dgm:cxn modelId="{5F15E16E-659D-4D3A-BB74-DD4EF67F1E17}" type="presOf" srcId="{DE785989-A986-4699-A130-19C4043829D4}" destId="{0B2135F6-A9BD-4577-A22D-FD05E951A73E}" srcOrd="0" destOrd="0" presId="urn:microsoft.com/office/officeart/2005/8/layout/list1"/>
    <dgm:cxn modelId="{EF0F1F72-4808-4478-9C3F-E7653A43D984}" type="presOf" srcId="{BAB04183-6E92-429C-A957-15ECD911F641}" destId="{3F5DD298-2A88-4DF0-9187-EADF6B086E2E}" srcOrd="0" destOrd="4" presId="urn:microsoft.com/office/officeart/2005/8/layout/list1"/>
    <dgm:cxn modelId="{BED02889-0D7D-46C2-855B-26A185FBF271}" srcId="{1A87E1D2-8E66-4851-B54A-1A36FDF12426}" destId="{D3A207CB-C4F9-4998-96B2-92D15EA12A48}" srcOrd="1" destOrd="0" parTransId="{382682F8-233E-43E9-9327-9234513DC57E}" sibTransId="{590D97C6-6784-4786-BB7B-6F94D165465D}"/>
    <dgm:cxn modelId="{0CA65392-83B9-4341-9AA9-37BA9FF6035C}" srcId="{D3A207CB-C4F9-4998-96B2-92D15EA12A48}" destId="{BAB04183-6E92-429C-A957-15ECD911F641}" srcOrd="4" destOrd="0" parTransId="{7F29A16F-B88F-403D-A832-85F308D420D0}" sibTransId="{990016CF-1E66-4BF7-AF90-76F6A6F1162F}"/>
    <dgm:cxn modelId="{3A8DEC92-EB97-4488-AAAD-F71FAE64A459}" type="presOf" srcId="{DE785989-A986-4699-A130-19C4043829D4}" destId="{DF9913A7-561D-4DC6-8D1F-864865BEF7DE}" srcOrd="1" destOrd="0" presId="urn:microsoft.com/office/officeart/2005/8/layout/list1"/>
    <dgm:cxn modelId="{D08A4294-E8CB-4060-BAAA-59607A1143A0}" type="presOf" srcId="{550C700A-6E9D-4F0B-9461-64FACF9DF1D9}" destId="{3F5DD298-2A88-4DF0-9187-EADF6B086E2E}" srcOrd="0" destOrd="3" presId="urn:microsoft.com/office/officeart/2005/8/layout/list1"/>
    <dgm:cxn modelId="{6EE47F98-9B28-4D47-9CB1-675A4AA50A02}" srcId="{D3A207CB-C4F9-4998-96B2-92D15EA12A48}" destId="{0310BE7B-C9FE-436A-86F5-7B82C164D261}" srcOrd="5" destOrd="0" parTransId="{ED7D791D-E04C-426A-97FE-6676B89BBFF9}" sibTransId="{DB7195EA-5CA2-4770-8586-11492A7E6B1D}"/>
    <dgm:cxn modelId="{E0267D9A-0D54-4275-BF5A-F698314A09A8}" type="presOf" srcId="{D3A207CB-C4F9-4998-96B2-92D15EA12A48}" destId="{7F415328-95FF-46DB-94B9-9404B741A358}" srcOrd="1" destOrd="0" presId="urn:microsoft.com/office/officeart/2005/8/layout/list1"/>
    <dgm:cxn modelId="{6E7DA69C-2379-4657-A5C0-9F861B4ECA07}" srcId="{D3A207CB-C4F9-4998-96B2-92D15EA12A48}" destId="{550C700A-6E9D-4F0B-9461-64FACF9DF1D9}" srcOrd="3" destOrd="0" parTransId="{FEA460F2-BA0B-4BD4-8979-E82FC7C78954}" sibTransId="{A3D09364-F8C5-4FE6-A6A8-4340B16E0A53}"/>
    <dgm:cxn modelId="{D07DFA9F-E01E-4D75-94D5-5C24505F056B}" type="presOf" srcId="{DF31ACB2-1530-49D3-8645-09ED7CED682F}" destId="{3F5DD298-2A88-4DF0-9187-EADF6B086E2E}" srcOrd="0" destOrd="0" presId="urn:microsoft.com/office/officeart/2005/8/layout/list1"/>
    <dgm:cxn modelId="{B6877FA5-8A0B-47BB-BBEC-344575E6D46B}" type="presOf" srcId="{00F4449D-F303-4043-B886-156E4A7ACE8C}" destId="{3F5DD298-2A88-4DF0-9187-EADF6B086E2E}" srcOrd="0" destOrd="2" presId="urn:microsoft.com/office/officeart/2005/8/layout/list1"/>
    <dgm:cxn modelId="{925309BD-E8AC-4C78-A5A0-2B116CAAB209}" srcId="{1A87E1D2-8E66-4851-B54A-1A36FDF12426}" destId="{DE785989-A986-4699-A130-19C4043829D4}" srcOrd="0" destOrd="0" parTransId="{4303106C-4BE9-40B0-B25E-B63C1278231C}" sibTransId="{5B92D328-2E3E-40AB-B653-A29FB548DD61}"/>
    <dgm:cxn modelId="{B71757C9-B7DE-4AB0-A331-0A904B3A877D}" type="presOf" srcId="{1A87E1D2-8E66-4851-B54A-1A36FDF12426}" destId="{0B3D836A-112F-40E3-9548-859D2BA58311}" srcOrd="0" destOrd="0" presId="urn:microsoft.com/office/officeart/2005/8/layout/list1"/>
    <dgm:cxn modelId="{047D70CA-BFD4-477E-A0B1-34501A45052F}" srcId="{D3A207CB-C4F9-4998-96B2-92D15EA12A48}" destId="{DF31ACB2-1530-49D3-8645-09ED7CED682F}" srcOrd="0" destOrd="0" parTransId="{BCBCBF88-4444-43DF-BF59-7CAAB8C0FE5D}" sibTransId="{41CF6496-16D5-497A-A0F9-5A2CE92EEB52}"/>
    <dgm:cxn modelId="{D60E9265-C004-4740-8B8A-E9E4CAEB2A51}" type="presParOf" srcId="{0B3D836A-112F-40E3-9548-859D2BA58311}" destId="{ED17FFFC-C83D-424E-AE69-4623DD141BBC}" srcOrd="0" destOrd="0" presId="urn:microsoft.com/office/officeart/2005/8/layout/list1"/>
    <dgm:cxn modelId="{E0137019-F7DE-4DDA-BA9B-725BDBAF12F3}" type="presParOf" srcId="{ED17FFFC-C83D-424E-AE69-4623DD141BBC}" destId="{0B2135F6-A9BD-4577-A22D-FD05E951A73E}" srcOrd="0" destOrd="0" presId="urn:microsoft.com/office/officeart/2005/8/layout/list1"/>
    <dgm:cxn modelId="{38790FF8-81E7-4ECB-B22D-D0BD92A5EAAF}" type="presParOf" srcId="{ED17FFFC-C83D-424E-AE69-4623DD141BBC}" destId="{DF9913A7-561D-4DC6-8D1F-864865BEF7DE}" srcOrd="1" destOrd="0" presId="urn:microsoft.com/office/officeart/2005/8/layout/list1"/>
    <dgm:cxn modelId="{3F6D990A-4EB4-407A-B649-FA3B170264E1}" type="presParOf" srcId="{0B3D836A-112F-40E3-9548-859D2BA58311}" destId="{1EB11A87-07F3-46A5-A825-BF6AD6F3CD4D}" srcOrd="1" destOrd="0" presId="urn:microsoft.com/office/officeart/2005/8/layout/list1"/>
    <dgm:cxn modelId="{3390C71F-318F-4B82-B30D-F516E02A8153}" type="presParOf" srcId="{0B3D836A-112F-40E3-9548-859D2BA58311}" destId="{BE4554E8-86C3-474D-A9ED-7C50963F56D2}" srcOrd="2" destOrd="0" presId="urn:microsoft.com/office/officeart/2005/8/layout/list1"/>
    <dgm:cxn modelId="{0B5BB7A6-8D02-4D96-B447-89B400CE8AFD}" type="presParOf" srcId="{0B3D836A-112F-40E3-9548-859D2BA58311}" destId="{A43DE324-A464-4946-91B8-98BAA7915853}" srcOrd="3" destOrd="0" presId="urn:microsoft.com/office/officeart/2005/8/layout/list1"/>
    <dgm:cxn modelId="{BF409318-272F-473B-B1F0-F9FB17507EFC}" type="presParOf" srcId="{0B3D836A-112F-40E3-9548-859D2BA58311}" destId="{CF2AB4DB-FDD0-4C02-910F-E44A41D7B205}" srcOrd="4" destOrd="0" presId="urn:microsoft.com/office/officeart/2005/8/layout/list1"/>
    <dgm:cxn modelId="{A9BAB876-2081-4B51-99C1-E4A5BF7ED2FD}" type="presParOf" srcId="{CF2AB4DB-FDD0-4C02-910F-E44A41D7B205}" destId="{4740A328-EE17-4147-8937-8F00A10A7E6D}" srcOrd="0" destOrd="0" presId="urn:microsoft.com/office/officeart/2005/8/layout/list1"/>
    <dgm:cxn modelId="{4FF8CE48-8286-4A50-90E6-57BE4212075C}" type="presParOf" srcId="{CF2AB4DB-FDD0-4C02-910F-E44A41D7B205}" destId="{7F415328-95FF-46DB-94B9-9404B741A358}" srcOrd="1" destOrd="0" presId="urn:microsoft.com/office/officeart/2005/8/layout/list1"/>
    <dgm:cxn modelId="{52782263-9DBB-4153-B974-C387CB4CD6EC}" type="presParOf" srcId="{0B3D836A-112F-40E3-9548-859D2BA58311}" destId="{4EE41808-AA73-4493-B0F2-7D649299D122}" srcOrd="5" destOrd="0" presId="urn:microsoft.com/office/officeart/2005/8/layout/list1"/>
    <dgm:cxn modelId="{29AD9B1D-BF76-4F78-8B37-5BCB4CCDE4F9}" type="presParOf" srcId="{0B3D836A-112F-40E3-9548-859D2BA58311}" destId="{3F5DD298-2A88-4DF0-9187-EADF6B086E2E}"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6862B05-FF86-4A55-A90A-9D571C345A8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FE3C629-BA72-4BBB-A914-E6527AD98944}">
      <dgm:prSet/>
      <dgm:spPr/>
      <dgm:t>
        <a:bodyPr/>
        <a:lstStyle/>
        <a:p>
          <a:r>
            <a:rPr lang="en-US"/>
            <a:t>Cannot discriminate in housing based on “race, religion, color, sex, disability, national origin, ancestry, sexual orientation or gender identity, or familiar status”</a:t>
          </a:r>
        </a:p>
      </dgm:t>
    </dgm:pt>
    <dgm:pt modelId="{87AA0210-228A-4D1A-B320-4B2F81797099}" type="parTrans" cxnId="{003F719F-4055-4524-880E-B40A29A4910A}">
      <dgm:prSet/>
      <dgm:spPr/>
      <dgm:t>
        <a:bodyPr/>
        <a:lstStyle/>
        <a:p>
          <a:endParaRPr lang="en-US"/>
        </a:p>
      </dgm:t>
    </dgm:pt>
    <dgm:pt modelId="{DB39EBE5-DE05-4B20-AD1E-D00F858FEE3C}" type="sibTrans" cxnId="{003F719F-4055-4524-880E-B40A29A4910A}">
      <dgm:prSet/>
      <dgm:spPr/>
      <dgm:t>
        <a:bodyPr/>
        <a:lstStyle/>
        <a:p>
          <a:endParaRPr lang="en-US"/>
        </a:p>
      </dgm:t>
    </dgm:pt>
    <dgm:pt modelId="{4549A394-C404-4458-ABB1-36CBF2EE0378}">
      <dgm:prSet/>
      <dgm:spPr/>
      <dgm:t>
        <a:bodyPr/>
        <a:lstStyle/>
        <a:p>
          <a:r>
            <a:rPr lang="en-US"/>
            <a:t>“The promotion of equal opportunity without regard to race, religion, color, sex, disabiltiy, national origin, ancestry, sexual orientation or gender identity, or familial status in the case of housing, through reasonable methods is the purpose of this Article.”</a:t>
          </a:r>
        </a:p>
      </dgm:t>
    </dgm:pt>
    <dgm:pt modelId="{5680A69C-1F73-4B93-B813-116D589438AC}" type="parTrans" cxnId="{1637BCDC-795B-4CB2-B115-8F26E94999C7}">
      <dgm:prSet/>
      <dgm:spPr/>
      <dgm:t>
        <a:bodyPr/>
        <a:lstStyle/>
        <a:p>
          <a:endParaRPr lang="en-US"/>
        </a:p>
      </dgm:t>
    </dgm:pt>
    <dgm:pt modelId="{FCF29670-4EF5-4F25-952F-322A1656D0BB}" type="sibTrans" cxnId="{1637BCDC-795B-4CB2-B115-8F26E94999C7}">
      <dgm:prSet/>
      <dgm:spPr/>
      <dgm:t>
        <a:bodyPr/>
        <a:lstStyle/>
        <a:p>
          <a:endParaRPr lang="en-US"/>
        </a:p>
      </dgm:t>
    </dgm:pt>
    <dgm:pt modelId="{1939DDAF-568C-40A7-83DF-3906FF03A570}" type="pres">
      <dgm:prSet presAssocID="{46862B05-FF86-4A55-A90A-9D571C345A83}" presName="linear" presStyleCnt="0">
        <dgm:presLayoutVars>
          <dgm:animLvl val="lvl"/>
          <dgm:resizeHandles val="exact"/>
        </dgm:presLayoutVars>
      </dgm:prSet>
      <dgm:spPr/>
    </dgm:pt>
    <dgm:pt modelId="{64B824EC-20E4-4015-9030-6DFD625DECA4}" type="pres">
      <dgm:prSet presAssocID="{FFE3C629-BA72-4BBB-A914-E6527AD98944}" presName="parentText" presStyleLbl="node1" presStyleIdx="0" presStyleCnt="2">
        <dgm:presLayoutVars>
          <dgm:chMax val="0"/>
          <dgm:bulletEnabled val="1"/>
        </dgm:presLayoutVars>
      </dgm:prSet>
      <dgm:spPr/>
    </dgm:pt>
    <dgm:pt modelId="{8A0BA981-1CDC-48A0-BF77-1792EDA4CFDF}" type="pres">
      <dgm:prSet presAssocID="{DB39EBE5-DE05-4B20-AD1E-D00F858FEE3C}" presName="spacer" presStyleCnt="0"/>
      <dgm:spPr/>
    </dgm:pt>
    <dgm:pt modelId="{8350D285-949D-43BB-B635-EBE86EBF9681}" type="pres">
      <dgm:prSet presAssocID="{4549A394-C404-4458-ABB1-36CBF2EE0378}" presName="parentText" presStyleLbl="node1" presStyleIdx="1" presStyleCnt="2">
        <dgm:presLayoutVars>
          <dgm:chMax val="0"/>
          <dgm:bulletEnabled val="1"/>
        </dgm:presLayoutVars>
      </dgm:prSet>
      <dgm:spPr/>
    </dgm:pt>
  </dgm:ptLst>
  <dgm:cxnLst>
    <dgm:cxn modelId="{1C07C55B-D9E6-45D4-8578-4092EB9485DB}" type="presOf" srcId="{46862B05-FF86-4A55-A90A-9D571C345A83}" destId="{1939DDAF-568C-40A7-83DF-3906FF03A570}" srcOrd="0" destOrd="0" presId="urn:microsoft.com/office/officeart/2005/8/layout/vList2"/>
    <dgm:cxn modelId="{003F719F-4055-4524-880E-B40A29A4910A}" srcId="{46862B05-FF86-4A55-A90A-9D571C345A83}" destId="{FFE3C629-BA72-4BBB-A914-E6527AD98944}" srcOrd="0" destOrd="0" parTransId="{87AA0210-228A-4D1A-B320-4B2F81797099}" sibTransId="{DB39EBE5-DE05-4B20-AD1E-D00F858FEE3C}"/>
    <dgm:cxn modelId="{904794C9-2D6B-489C-BE97-32D9E1C8965A}" type="presOf" srcId="{4549A394-C404-4458-ABB1-36CBF2EE0378}" destId="{8350D285-949D-43BB-B635-EBE86EBF9681}" srcOrd="0" destOrd="0" presId="urn:microsoft.com/office/officeart/2005/8/layout/vList2"/>
    <dgm:cxn modelId="{1637BCDC-795B-4CB2-B115-8F26E94999C7}" srcId="{46862B05-FF86-4A55-A90A-9D571C345A83}" destId="{4549A394-C404-4458-ABB1-36CBF2EE0378}" srcOrd="1" destOrd="0" parTransId="{5680A69C-1F73-4B93-B813-116D589438AC}" sibTransId="{FCF29670-4EF5-4F25-952F-322A1656D0BB}"/>
    <dgm:cxn modelId="{DE026FEC-107A-49A5-B502-D604BB1DCDEB}" type="presOf" srcId="{FFE3C629-BA72-4BBB-A914-E6527AD98944}" destId="{64B824EC-20E4-4015-9030-6DFD625DECA4}" srcOrd="0" destOrd="0" presId="urn:microsoft.com/office/officeart/2005/8/layout/vList2"/>
    <dgm:cxn modelId="{018FF84A-CC2F-4249-8072-101233A8CC22}" type="presParOf" srcId="{1939DDAF-568C-40A7-83DF-3906FF03A570}" destId="{64B824EC-20E4-4015-9030-6DFD625DECA4}" srcOrd="0" destOrd="0" presId="urn:microsoft.com/office/officeart/2005/8/layout/vList2"/>
    <dgm:cxn modelId="{6D6B5671-DC9E-47CB-AC4D-3C525AACAB19}" type="presParOf" srcId="{1939DDAF-568C-40A7-83DF-3906FF03A570}" destId="{8A0BA981-1CDC-48A0-BF77-1792EDA4CFDF}" srcOrd="1" destOrd="0" presId="urn:microsoft.com/office/officeart/2005/8/layout/vList2"/>
    <dgm:cxn modelId="{C396F22C-DD67-44FB-982F-B498DB142B67}" type="presParOf" srcId="{1939DDAF-568C-40A7-83DF-3906FF03A570}" destId="{8350D285-949D-43BB-B635-EBE86EBF9681}"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F158F8B-C34D-434A-A068-97DB7574411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270F712-C38C-4CC2-8F3F-0BCF0EB630A6}">
      <dgm:prSet/>
      <dgm:spPr/>
      <dgm:t>
        <a:bodyPr/>
        <a:lstStyle/>
        <a:p>
          <a:r>
            <a:rPr lang="en-US"/>
            <a:t>Title VII’s prohibition on discrimination “because of ….sex” covers discrimination on the basis of gender identity and sexual orientation,</a:t>
          </a:r>
        </a:p>
      </dgm:t>
    </dgm:pt>
    <dgm:pt modelId="{4E8333DC-3E22-4570-B125-815541522726}" type="parTrans" cxnId="{7B3BCC44-3E54-40F5-837D-825F17B18A43}">
      <dgm:prSet/>
      <dgm:spPr/>
      <dgm:t>
        <a:bodyPr/>
        <a:lstStyle/>
        <a:p>
          <a:endParaRPr lang="en-US"/>
        </a:p>
      </dgm:t>
    </dgm:pt>
    <dgm:pt modelId="{ABBE4C9C-E539-487D-9492-04785167C4D6}" type="sibTrans" cxnId="{7B3BCC44-3E54-40F5-837D-825F17B18A43}">
      <dgm:prSet/>
      <dgm:spPr/>
      <dgm:t>
        <a:bodyPr/>
        <a:lstStyle/>
        <a:p>
          <a:endParaRPr lang="en-US"/>
        </a:p>
      </dgm:t>
    </dgm:pt>
    <dgm:pt modelId="{45D9F88B-661C-4CB6-9A20-4AED61B08C18}">
      <dgm:prSet/>
      <dgm:spPr/>
      <dgm:t>
        <a:bodyPr/>
        <a:lstStyle/>
        <a:p>
          <a:r>
            <a:rPr lang="en-US"/>
            <a:t>a person who “discriminates against homosexual or transgender employees necessarily and intentionally applies sex-based rule”</a:t>
          </a:r>
        </a:p>
      </dgm:t>
    </dgm:pt>
    <dgm:pt modelId="{183DBD7D-91E2-4500-9122-F89B86F964E7}" type="parTrans" cxnId="{F718A61B-890E-42CC-BBA7-BE7BE9079BF2}">
      <dgm:prSet/>
      <dgm:spPr/>
      <dgm:t>
        <a:bodyPr/>
        <a:lstStyle/>
        <a:p>
          <a:endParaRPr lang="en-US"/>
        </a:p>
      </dgm:t>
    </dgm:pt>
    <dgm:pt modelId="{378ACB11-7DFC-4D9E-B5A0-D8F539B42AD2}" type="sibTrans" cxnId="{F718A61B-890E-42CC-BBA7-BE7BE9079BF2}">
      <dgm:prSet/>
      <dgm:spPr/>
      <dgm:t>
        <a:bodyPr/>
        <a:lstStyle/>
        <a:p>
          <a:endParaRPr lang="en-US"/>
        </a:p>
      </dgm:t>
    </dgm:pt>
    <dgm:pt modelId="{5485B004-980D-416C-9F9D-F4D779D4779E}">
      <dgm:prSet/>
      <dgm:spPr/>
      <dgm:t>
        <a:bodyPr/>
        <a:lstStyle/>
        <a:p>
          <a:r>
            <a:rPr lang="en-US" i="1"/>
            <a:t>Bostock v. Clayton County, 140 S.Ct. 1731, 1734(2020)</a:t>
          </a:r>
          <a:endParaRPr lang="en-US"/>
        </a:p>
      </dgm:t>
    </dgm:pt>
    <dgm:pt modelId="{F2B980E7-43FF-4A7E-B811-BD7B9D41E835}" type="parTrans" cxnId="{C38F2035-EF0F-4CC6-B8D3-84CD704EF40B}">
      <dgm:prSet/>
      <dgm:spPr/>
      <dgm:t>
        <a:bodyPr/>
        <a:lstStyle/>
        <a:p>
          <a:endParaRPr lang="en-US"/>
        </a:p>
      </dgm:t>
    </dgm:pt>
    <dgm:pt modelId="{3C33A3C1-BFE6-4FA8-96C8-37357FE9E218}" type="sibTrans" cxnId="{C38F2035-EF0F-4CC6-B8D3-84CD704EF40B}">
      <dgm:prSet/>
      <dgm:spPr/>
      <dgm:t>
        <a:bodyPr/>
        <a:lstStyle/>
        <a:p>
          <a:endParaRPr lang="en-US"/>
        </a:p>
      </dgm:t>
    </dgm:pt>
    <dgm:pt modelId="{55A0CB3C-01AF-400B-804E-78FB9D5FD54F}" type="pres">
      <dgm:prSet presAssocID="{7F158F8B-C34D-434A-A068-97DB75744112}" presName="linear" presStyleCnt="0">
        <dgm:presLayoutVars>
          <dgm:animLvl val="lvl"/>
          <dgm:resizeHandles val="exact"/>
        </dgm:presLayoutVars>
      </dgm:prSet>
      <dgm:spPr/>
    </dgm:pt>
    <dgm:pt modelId="{B5749758-D5AD-48A3-AA67-036E7CF85652}" type="pres">
      <dgm:prSet presAssocID="{1270F712-C38C-4CC2-8F3F-0BCF0EB630A6}" presName="parentText" presStyleLbl="node1" presStyleIdx="0" presStyleCnt="3">
        <dgm:presLayoutVars>
          <dgm:chMax val="0"/>
          <dgm:bulletEnabled val="1"/>
        </dgm:presLayoutVars>
      </dgm:prSet>
      <dgm:spPr/>
    </dgm:pt>
    <dgm:pt modelId="{5F196ED7-F025-4A78-A526-03DE8D890E42}" type="pres">
      <dgm:prSet presAssocID="{ABBE4C9C-E539-487D-9492-04785167C4D6}" presName="spacer" presStyleCnt="0"/>
      <dgm:spPr/>
    </dgm:pt>
    <dgm:pt modelId="{8DA86500-EEA9-4E9D-807C-CAFACBBBB1B2}" type="pres">
      <dgm:prSet presAssocID="{45D9F88B-661C-4CB6-9A20-4AED61B08C18}" presName="parentText" presStyleLbl="node1" presStyleIdx="1" presStyleCnt="3">
        <dgm:presLayoutVars>
          <dgm:chMax val="0"/>
          <dgm:bulletEnabled val="1"/>
        </dgm:presLayoutVars>
      </dgm:prSet>
      <dgm:spPr/>
    </dgm:pt>
    <dgm:pt modelId="{C277AEF9-1DE4-42C6-8A62-317D179AD634}" type="pres">
      <dgm:prSet presAssocID="{378ACB11-7DFC-4D9E-B5A0-D8F539B42AD2}" presName="spacer" presStyleCnt="0"/>
      <dgm:spPr/>
    </dgm:pt>
    <dgm:pt modelId="{5AA2B294-A28E-4740-8D65-BCDAE9B52E42}" type="pres">
      <dgm:prSet presAssocID="{5485B004-980D-416C-9F9D-F4D779D4779E}" presName="parentText" presStyleLbl="node1" presStyleIdx="2" presStyleCnt="3">
        <dgm:presLayoutVars>
          <dgm:chMax val="0"/>
          <dgm:bulletEnabled val="1"/>
        </dgm:presLayoutVars>
      </dgm:prSet>
      <dgm:spPr/>
    </dgm:pt>
  </dgm:ptLst>
  <dgm:cxnLst>
    <dgm:cxn modelId="{7B5E5B09-7AC9-49BA-B564-019806E84678}" type="presOf" srcId="{1270F712-C38C-4CC2-8F3F-0BCF0EB630A6}" destId="{B5749758-D5AD-48A3-AA67-036E7CF85652}" srcOrd="0" destOrd="0" presId="urn:microsoft.com/office/officeart/2005/8/layout/vList2"/>
    <dgm:cxn modelId="{7BC5750B-9B3A-49E5-AE85-FEF14C7877E8}" type="presOf" srcId="{45D9F88B-661C-4CB6-9A20-4AED61B08C18}" destId="{8DA86500-EEA9-4E9D-807C-CAFACBBBB1B2}" srcOrd="0" destOrd="0" presId="urn:microsoft.com/office/officeart/2005/8/layout/vList2"/>
    <dgm:cxn modelId="{F718A61B-890E-42CC-BBA7-BE7BE9079BF2}" srcId="{7F158F8B-C34D-434A-A068-97DB75744112}" destId="{45D9F88B-661C-4CB6-9A20-4AED61B08C18}" srcOrd="1" destOrd="0" parTransId="{183DBD7D-91E2-4500-9122-F89B86F964E7}" sibTransId="{378ACB11-7DFC-4D9E-B5A0-D8F539B42AD2}"/>
    <dgm:cxn modelId="{6866B233-9FF9-4253-B814-B4FD2F5B6F14}" type="presOf" srcId="{5485B004-980D-416C-9F9D-F4D779D4779E}" destId="{5AA2B294-A28E-4740-8D65-BCDAE9B52E42}" srcOrd="0" destOrd="0" presId="urn:microsoft.com/office/officeart/2005/8/layout/vList2"/>
    <dgm:cxn modelId="{C38F2035-EF0F-4CC6-B8D3-84CD704EF40B}" srcId="{7F158F8B-C34D-434A-A068-97DB75744112}" destId="{5485B004-980D-416C-9F9D-F4D779D4779E}" srcOrd="2" destOrd="0" parTransId="{F2B980E7-43FF-4A7E-B811-BD7B9D41E835}" sibTransId="{3C33A3C1-BFE6-4FA8-96C8-37357FE9E218}"/>
    <dgm:cxn modelId="{EB548B39-9ADA-49A3-B91A-F52F69C27E43}" type="presOf" srcId="{7F158F8B-C34D-434A-A068-97DB75744112}" destId="{55A0CB3C-01AF-400B-804E-78FB9D5FD54F}" srcOrd="0" destOrd="0" presId="urn:microsoft.com/office/officeart/2005/8/layout/vList2"/>
    <dgm:cxn modelId="{7B3BCC44-3E54-40F5-837D-825F17B18A43}" srcId="{7F158F8B-C34D-434A-A068-97DB75744112}" destId="{1270F712-C38C-4CC2-8F3F-0BCF0EB630A6}" srcOrd="0" destOrd="0" parTransId="{4E8333DC-3E22-4570-B125-815541522726}" sibTransId="{ABBE4C9C-E539-487D-9492-04785167C4D6}"/>
    <dgm:cxn modelId="{FE694F3E-DBA5-4E70-A0C7-C6CDEB58B5E6}" type="presParOf" srcId="{55A0CB3C-01AF-400B-804E-78FB9D5FD54F}" destId="{B5749758-D5AD-48A3-AA67-036E7CF85652}" srcOrd="0" destOrd="0" presId="urn:microsoft.com/office/officeart/2005/8/layout/vList2"/>
    <dgm:cxn modelId="{8CCD6050-5648-4B40-B025-E6FE22D44E2B}" type="presParOf" srcId="{55A0CB3C-01AF-400B-804E-78FB9D5FD54F}" destId="{5F196ED7-F025-4A78-A526-03DE8D890E42}" srcOrd="1" destOrd="0" presId="urn:microsoft.com/office/officeart/2005/8/layout/vList2"/>
    <dgm:cxn modelId="{8D2221D3-DDDA-4334-900D-503AF19610DB}" type="presParOf" srcId="{55A0CB3C-01AF-400B-804E-78FB9D5FD54F}" destId="{8DA86500-EEA9-4E9D-807C-CAFACBBBB1B2}" srcOrd="2" destOrd="0" presId="urn:microsoft.com/office/officeart/2005/8/layout/vList2"/>
    <dgm:cxn modelId="{4209C1E9-7977-4CE0-9157-1777790A6D4B}" type="presParOf" srcId="{55A0CB3C-01AF-400B-804E-78FB9D5FD54F}" destId="{C277AEF9-1DE4-42C6-8A62-317D179AD634}" srcOrd="3" destOrd="0" presId="urn:microsoft.com/office/officeart/2005/8/layout/vList2"/>
    <dgm:cxn modelId="{6D094A23-18AF-40DB-AE4E-AFBC390DFFDF}" type="presParOf" srcId="{55A0CB3C-01AF-400B-804E-78FB9D5FD54F}" destId="{5AA2B294-A28E-4740-8D65-BCDAE9B52E42}"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3A32B8-5211-4FF3-8633-EE30DEC1A1D2}" type="doc">
      <dgm:prSet loTypeId="urn:microsoft.com/office/officeart/2005/8/layout/vProcess5" loCatId="process" qsTypeId="urn:microsoft.com/office/officeart/2005/8/quickstyle/simple2" qsCatId="simple" csTypeId="urn:microsoft.com/office/officeart/2005/8/colors/colorful2" csCatId="colorful"/>
      <dgm:spPr/>
      <dgm:t>
        <a:bodyPr/>
        <a:lstStyle/>
        <a:p>
          <a:endParaRPr lang="en-US"/>
        </a:p>
      </dgm:t>
    </dgm:pt>
    <dgm:pt modelId="{089A224F-B870-4B89-A87C-83F7BCCCE636}">
      <dgm:prSet/>
      <dgm:spPr/>
      <dgm:t>
        <a:bodyPr/>
        <a:lstStyle/>
        <a:p>
          <a:r>
            <a:rPr lang="en-US"/>
            <a:t>Need neither physical or psychological harm</a:t>
          </a:r>
        </a:p>
      </dgm:t>
    </dgm:pt>
    <dgm:pt modelId="{612DC555-6FC0-4BB2-B143-DB13D09AFC79}" type="parTrans" cxnId="{055D0B55-4DD7-402C-B99D-C8665AB7A198}">
      <dgm:prSet/>
      <dgm:spPr/>
      <dgm:t>
        <a:bodyPr/>
        <a:lstStyle/>
        <a:p>
          <a:endParaRPr lang="en-US"/>
        </a:p>
      </dgm:t>
    </dgm:pt>
    <dgm:pt modelId="{A312CA4C-4AB5-41C5-8A43-ECDEB64F2100}" type="sibTrans" cxnId="{055D0B55-4DD7-402C-B99D-C8665AB7A198}">
      <dgm:prSet/>
      <dgm:spPr/>
      <dgm:t>
        <a:bodyPr/>
        <a:lstStyle/>
        <a:p>
          <a:endParaRPr lang="en-US"/>
        </a:p>
      </dgm:t>
    </dgm:pt>
    <dgm:pt modelId="{5B17B509-EB25-4195-945B-6F31E8A5FACB}">
      <dgm:prSet/>
      <dgm:spPr/>
      <dgm:t>
        <a:bodyPr/>
        <a:lstStyle/>
        <a:p>
          <a:r>
            <a:rPr lang="en-US"/>
            <a:t>Reasonable person perspective</a:t>
          </a:r>
        </a:p>
      </dgm:t>
    </dgm:pt>
    <dgm:pt modelId="{58870442-173F-4409-AB2B-5814B89CA76D}" type="parTrans" cxnId="{4AF69B6C-D428-4E20-902C-DA8C871163BD}">
      <dgm:prSet/>
      <dgm:spPr/>
      <dgm:t>
        <a:bodyPr/>
        <a:lstStyle/>
        <a:p>
          <a:endParaRPr lang="en-US"/>
        </a:p>
      </dgm:t>
    </dgm:pt>
    <dgm:pt modelId="{93FC7884-A830-4CEA-9C5E-8298F9215943}" type="sibTrans" cxnId="{4AF69B6C-D428-4E20-902C-DA8C871163BD}">
      <dgm:prSet/>
      <dgm:spPr/>
      <dgm:t>
        <a:bodyPr/>
        <a:lstStyle/>
        <a:p>
          <a:endParaRPr lang="en-US"/>
        </a:p>
      </dgm:t>
    </dgm:pt>
    <dgm:pt modelId="{BC07EEAE-BDB9-481F-B54F-38E81B952973}">
      <dgm:prSet/>
      <dgm:spPr/>
      <dgm:t>
        <a:bodyPr/>
        <a:lstStyle/>
        <a:p>
          <a:r>
            <a:rPr lang="en-US"/>
            <a:t>One unwelcome act is enough if it is severe enough</a:t>
          </a:r>
        </a:p>
      </dgm:t>
    </dgm:pt>
    <dgm:pt modelId="{736DAF19-545F-4A75-88C0-E8C1D0F5679E}" type="parTrans" cxnId="{DD898EDC-EAE8-4232-ACEF-11DBD2ADBF28}">
      <dgm:prSet/>
      <dgm:spPr/>
      <dgm:t>
        <a:bodyPr/>
        <a:lstStyle/>
        <a:p>
          <a:endParaRPr lang="en-US"/>
        </a:p>
      </dgm:t>
    </dgm:pt>
    <dgm:pt modelId="{399427CE-28B4-4AC1-ACC9-6528BA13F15A}" type="sibTrans" cxnId="{DD898EDC-EAE8-4232-ACEF-11DBD2ADBF28}">
      <dgm:prSet/>
      <dgm:spPr/>
      <dgm:t>
        <a:bodyPr/>
        <a:lstStyle/>
        <a:p>
          <a:endParaRPr lang="en-US"/>
        </a:p>
      </dgm:t>
    </dgm:pt>
    <dgm:pt modelId="{DE2208D4-64B7-4E9E-95B9-201CD71CBF65}" type="pres">
      <dgm:prSet presAssocID="{C63A32B8-5211-4FF3-8633-EE30DEC1A1D2}" presName="outerComposite" presStyleCnt="0">
        <dgm:presLayoutVars>
          <dgm:chMax val="5"/>
          <dgm:dir/>
          <dgm:resizeHandles val="exact"/>
        </dgm:presLayoutVars>
      </dgm:prSet>
      <dgm:spPr/>
    </dgm:pt>
    <dgm:pt modelId="{882BB1C2-E936-413C-B9FA-8FF8B2B2DCB4}" type="pres">
      <dgm:prSet presAssocID="{C63A32B8-5211-4FF3-8633-EE30DEC1A1D2}" presName="dummyMaxCanvas" presStyleCnt="0">
        <dgm:presLayoutVars/>
      </dgm:prSet>
      <dgm:spPr/>
    </dgm:pt>
    <dgm:pt modelId="{CA976A38-BAEB-477B-9EFB-BF5A89E3ABEF}" type="pres">
      <dgm:prSet presAssocID="{C63A32B8-5211-4FF3-8633-EE30DEC1A1D2}" presName="ThreeNodes_1" presStyleLbl="node1" presStyleIdx="0" presStyleCnt="3">
        <dgm:presLayoutVars>
          <dgm:bulletEnabled val="1"/>
        </dgm:presLayoutVars>
      </dgm:prSet>
      <dgm:spPr/>
    </dgm:pt>
    <dgm:pt modelId="{9D50E302-14FB-43DD-A02A-FB8C018D6E87}" type="pres">
      <dgm:prSet presAssocID="{C63A32B8-5211-4FF3-8633-EE30DEC1A1D2}" presName="ThreeNodes_2" presStyleLbl="node1" presStyleIdx="1" presStyleCnt="3">
        <dgm:presLayoutVars>
          <dgm:bulletEnabled val="1"/>
        </dgm:presLayoutVars>
      </dgm:prSet>
      <dgm:spPr/>
    </dgm:pt>
    <dgm:pt modelId="{D80B7EC0-ECE1-49D1-87CA-87C3B6DC8DEE}" type="pres">
      <dgm:prSet presAssocID="{C63A32B8-5211-4FF3-8633-EE30DEC1A1D2}" presName="ThreeNodes_3" presStyleLbl="node1" presStyleIdx="2" presStyleCnt="3">
        <dgm:presLayoutVars>
          <dgm:bulletEnabled val="1"/>
        </dgm:presLayoutVars>
      </dgm:prSet>
      <dgm:spPr/>
    </dgm:pt>
    <dgm:pt modelId="{997FFF3D-FC88-494C-A3AC-31C91351606B}" type="pres">
      <dgm:prSet presAssocID="{C63A32B8-5211-4FF3-8633-EE30DEC1A1D2}" presName="ThreeConn_1-2" presStyleLbl="fgAccFollowNode1" presStyleIdx="0" presStyleCnt="2">
        <dgm:presLayoutVars>
          <dgm:bulletEnabled val="1"/>
        </dgm:presLayoutVars>
      </dgm:prSet>
      <dgm:spPr/>
    </dgm:pt>
    <dgm:pt modelId="{7C2C4FD6-BAF2-4F7C-9037-5C74AA755EB3}" type="pres">
      <dgm:prSet presAssocID="{C63A32B8-5211-4FF3-8633-EE30DEC1A1D2}" presName="ThreeConn_2-3" presStyleLbl="fgAccFollowNode1" presStyleIdx="1" presStyleCnt="2">
        <dgm:presLayoutVars>
          <dgm:bulletEnabled val="1"/>
        </dgm:presLayoutVars>
      </dgm:prSet>
      <dgm:spPr/>
    </dgm:pt>
    <dgm:pt modelId="{C10F8520-1675-4D4D-918B-2E5C2B8BAEAE}" type="pres">
      <dgm:prSet presAssocID="{C63A32B8-5211-4FF3-8633-EE30DEC1A1D2}" presName="ThreeNodes_1_text" presStyleLbl="node1" presStyleIdx="2" presStyleCnt="3">
        <dgm:presLayoutVars>
          <dgm:bulletEnabled val="1"/>
        </dgm:presLayoutVars>
      </dgm:prSet>
      <dgm:spPr/>
    </dgm:pt>
    <dgm:pt modelId="{C712844D-0D8E-4290-9B5D-9CD10AC67F48}" type="pres">
      <dgm:prSet presAssocID="{C63A32B8-5211-4FF3-8633-EE30DEC1A1D2}" presName="ThreeNodes_2_text" presStyleLbl="node1" presStyleIdx="2" presStyleCnt="3">
        <dgm:presLayoutVars>
          <dgm:bulletEnabled val="1"/>
        </dgm:presLayoutVars>
      </dgm:prSet>
      <dgm:spPr/>
    </dgm:pt>
    <dgm:pt modelId="{5310A4D2-FD61-4874-A6AD-D750BE6BFF19}" type="pres">
      <dgm:prSet presAssocID="{C63A32B8-5211-4FF3-8633-EE30DEC1A1D2}" presName="ThreeNodes_3_text" presStyleLbl="node1" presStyleIdx="2" presStyleCnt="3">
        <dgm:presLayoutVars>
          <dgm:bulletEnabled val="1"/>
        </dgm:presLayoutVars>
      </dgm:prSet>
      <dgm:spPr/>
    </dgm:pt>
  </dgm:ptLst>
  <dgm:cxnLst>
    <dgm:cxn modelId="{7AAC722A-E15F-496D-A041-9E17DC1E5E06}" type="presOf" srcId="{5B17B509-EB25-4195-945B-6F31E8A5FACB}" destId="{C712844D-0D8E-4290-9B5D-9CD10AC67F48}" srcOrd="1" destOrd="0" presId="urn:microsoft.com/office/officeart/2005/8/layout/vProcess5"/>
    <dgm:cxn modelId="{0A80A633-FBB2-44EF-AA43-EE72A0134CF7}" type="presOf" srcId="{93FC7884-A830-4CEA-9C5E-8298F9215943}" destId="{7C2C4FD6-BAF2-4F7C-9037-5C74AA755EB3}" srcOrd="0" destOrd="0" presId="urn:microsoft.com/office/officeart/2005/8/layout/vProcess5"/>
    <dgm:cxn modelId="{656DB93A-BEE0-4263-8781-2D001671A885}" type="presOf" srcId="{089A224F-B870-4B89-A87C-83F7BCCCE636}" destId="{C10F8520-1675-4D4D-918B-2E5C2B8BAEAE}" srcOrd="1" destOrd="0" presId="urn:microsoft.com/office/officeart/2005/8/layout/vProcess5"/>
    <dgm:cxn modelId="{D1E36E3B-9BAE-45C4-903F-3D419835CA80}" type="presOf" srcId="{BC07EEAE-BDB9-481F-B54F-38E81B952973}" destId="{5310A4D2-FD61-4874-A6AD-D750BE6BFF19}" srcOrd="1" destOrd="0" presId="urn:microsoft.com/office/officeart/2005/8/layout/vProcess5"/>
    <dgm:cxn modelId="{21DEC65F-5111-470D-BA91-98615DD2E20D}" type="presOf" srcId="{BC07EEAE-BDB9-481F-B54F-38E81B952973}" destId="{D80B7EC0-ECE1-49D1-87CA-87C3B6DC8DEE}" srcOrd="0" destOrd="0" presId="urn:microsoft.com/office/officeart/2005/8/layout/vProcess5"/>
    <dgm:cxn modelId="{6C0F3466-1F3C-4DA8-85FD-56458C974A55}" type="presOf" srcId="{A312CA4C-4AB5-41C5-8A43-ECDEB64F2100}" destId="{997FFF3D-FC88-494C-A3AC-31C91351606B}" srcOrd="0" destOrd="0" presId="urn:microsoft.com/office/officeart/2005/8/layout/vProcess5"/>
    <dgm:cxn modelId="{4AF69B6C-D428-4E20-902C-DA8C871163BD}" srcId="{C63A32B8-5211-4FF3-8633-EE30DEC1A1D2}" destId="{5B17B509-EB25-4195-945B-6F31E8A5FACB}" srcOrd="1" destOrd="0" parTransId="{58870442-173F-4409-AB2B-5814B89CA76D}" sibTransId="{93FC7884-A830-4CEA-9C5E-8298F9215943}"/>
    <dgm:cxn modelId="{055D0B55-4DD7-402C-B99D-C8665AB7A198}" srcId="{C63A32B8-5211-4FF3-8633-EE30DEC1A1D2}" destId="{089A224F-B870-4B89-A87C-83F7BCCCE636}" srcOrd="0" destOrd="0" parTransId="{612DC555-6FC0-4BB2-B143-DB13D09AFC79}" sibTransId="{A312CA4C-4AB5-41C5-8A43-ECDEB64F2100}"/>
    <dgm:cxn modelId="{E3379192-69DD-4EE4-8982-71B75FB2957F}" type="presOf" srcId="{C63A32B8-5211-4FF3-8633-EE30DEC1A1D2}" destId="{DE2208D4-64B7-4E9E-95B9-201CD71CBF65}" srcOrd="0" destOrd="0" presId="urn:microsoft.com/office/officeart/2005/8/layout/vProcess5"/>
    <dgm:cxn modelId="{C067FDA6-6398-4759-A694-BFB46EA83079}" type="presOf" srcId="{5B17B509-EB25-4195-945B-6F31E8A5FACB}" destId="{9D50E302-14FB-43DD-A02A-FB8C018D6E87}" srcOrd="0" destOrd="0" presId="urn:microsoft.com/office/officeart/2005/8/layout/vProcess5"/>
    <dgm:cxn modelId="{CD5AD4CE-837A-4139-90BC-3780C0C94585}" type="presOf" srcId="{089A224F-B870-4B89-A87C-83F7BCCCE636}" destId="{CA976A38-BAEB-477B-9EFB-BF5A89E3ABEF}" srcOrd="0" destOrd="0" presId="urn:microsoft.com/office/officeart/2005/8/layout/vProcess5"/>
    <dgm:cxn modelId="{DD898EDC-EAE8-4232-ACEF-11DBD2ADBF28}" srcId="{C63A32B8-5211-4FF3-8633-EE30DEC1A1D2}" destId="{BC07EEAE-BDB9-481F-B54F-38E81B952973}" srcOrd="2" destOrd="0" parTransId="{736DAF19-545F-4A75-88C0-E8C1D0F5679E}" sibTransId="{399427CE-28B4-4AC1-ACC9-6528BA13F15A}"/>
    <dgm:cxn modelId="{0E5D574F-9AF7-4BD5-9AB1-F7A1E19B258F}" type="presParOf" srcId="{DE2208D4-64B7-4E9E-95B9-201CD71CBF65}" destId="{882BB1C2-E936-413C-B9FA-8FF8B2B2DCB4}" srcOrd="0" destOrd="0" presId="urn:microsoft.com/office/officeart/2005/8/layout/vProcess5"/>
    <dgm:cxn modelId="{39FC69D7-3FE2-4F2B-AA2C-350B463DFA14}" type="presParOf" srcId="{DE2208D4-64B7-4E9E-95B9-201CD71CBF65}" destId="{CA976A38-BAEB-477B-9EFB-BF5A89E3ABEF}" srcOrd="1" destOrd="0" presId="urn:microsoft.com/office/officeart/2005/8/layout/vProcess5"/>
    <dgm:cxn modelId="{06556F7F-99F2-4E54-B552-3D0C8D001EC8}" type="presParOf" srcId="{DE2208D4-64B7-4E9E-95B9-201CD71CBF65}" destId="{9D50E302-14FB-43DD-A02A-FB8C018D6E87}" srcOrd="2" destOrd="0" presId="urn:microsoft.com/office/officeart/2005/8/layout/vProcess5"/>
    <dgm:cxn modelId="{1293CA6D-3197-4D00-B8E9-C2D66129C728}" type="presParOf" srcId="{DE2208D4-64B7-4E9E-95B9-201CD71CBF65}" destId="{D80B7EC0-ECE1-49D1-87CA-87C3B6DC8DEE}" srcOrd="3" destOrd="0" presId="urn:microsoft.com/office/officeart/2005/8/layout/vProcess5"/>
    <dgm:cxn modelId="{035300EC-360B-4DA3-A558-A9991F06F057}" type="presParOf" srcId="{DE2208D4-64B7-4E9E-95B9-201CD71CBF65}" destId="{997FFF3D-FC88-494C-A3AC-31C91351606B}" srcOrd="4" destOrd="0" presId="urn:microsoft.com/office/officeart/2005/8/layout/vProcess5"/>
    <dgm:cxn modelId="{87699370-9D67-48B3-AD67-8A89AAD5A60F}" type="presParOf" srcId="{DE2208D4-64B7-4E9E-95B9-201CD71CBF65}" destId="{7C2C4FD6-BAF2-4F7C-9037-5C74AA755EB3}" srcOrd="5" destOrd="0" presId="urn:microsoft.com/office/officeart/2005/8/layout/vProcess5"/>
    <dgm:cxn modelId="{017E4E2C-5861-4E05-98F1-38B7E55145A5}" type="presParOf" srcId="{DE2208D4-64B7-4E9E-95B9-201CD71CBF65}" destId="{C10F8520-1675-4D4D-918B-2E5C2B8BAEAE}" srcOrd="6" destOrd="0" presId="urn:microsoft.com/office/officeart/2005/8/layout/vProcess5"/>
    <dgm:cxn modelId="{6B3EEC28-61E6-4810-AE14-3D37AC921AB5}" type="presParOf" srcId="{DE2208D4-64B7-4E9E-95B9-201CD71CBF65}" destId="{C712844D-0D8E-4290-9B5D-9CD10AC67F48}" srcOrd="7" destOrd="0" presId="urn:microsoft.com/office/officeart/2005/8/layout/vProcess5"/>
    <dgm:cxn modelId="{8647C356-0950-468A-82D2-CC06EF100ABB}" type="presParOf" srcId="{DE2208D4-64B7-4E9E-95B9-201CD71CBF65}" destId="{5310A4D2-FD61-4874-A6AD-D750BE6BFF19}"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16DB2FC-FCFA-4DA2-A5E8-25C2CBBE711A}" type="doc">
      <dgm:prSet loTypeId="urn:microsoft.com/office/officeart/2005/8/layout/default" loCatId="list" qsTypeId="urn:microsoft.com/office/officeart/2005/8/quickstyle/simple4" qsCatId="simple" csTypeId="urn:microsoft.com/office/officeart/2005/8/colors/accent0_3" csCatId="mainScheme" phldr="1"/>
      <dgm:spPr/>
      <dgm:t>
        <a:bodyPr/>
        <a:lstStyle/>
        <a:p>
          <a:endParaRPr lang="en-US"/>
        </a:p>
      </dgm:t>
    </dgm:pt>
    <dgm:pt modelId="{E7D3FF3B-6610-451E-91E1-DA15140D3A85}">
      <dgm:prSet/>
      <dgm:spPr/>
      <dgm:t>
        <a:bodyPr/>
        <a:lstStyle/>
        <a:p>
          <a:r>
            <a:rPr lang="en-US"/>
            <a:t>1) member of protected class</a:t>
          </a:r>
        </a:p>
      </dgm:t>
    </dgm:pt>
    <dgm:pt modelId="{7A647639-1826-44D3-ADD7-E8D65459862F}" type="parTrans" cxnId="{6FB4CDED-CDFB-4ECA-9C1A-9346ECEE49E0}">
      <dgm:prSet/>
      <dgm:spPr/>
      <dgm:t>
        <a:bodyPr/>
        <a:lstStyle/>
        <a:p>
          <a:endParaRPr lang="en-US"/>
        </a:p>
      </dgm:t>
    </dgm:pt>
    <dgm:pt modelId="{6181A9CB-AE5F-46B0-8410-686C7DC692E1}" type="sibTrans" cxnId="{6FB4CDED-CDFB-4ECA-9C1A-9346ECEE49E0}">
      <dgm:prSet/>
      <dgm:spPr/>
      <dgm:t>
        <a:bodyPr/>
        <a:lstStyle/>
        <a:p>
          <a:endParaRPr lang="en-US"/>
        </a:p>
      </dgm:t>
    </dgm:pt>
    <dgm:pt modelId="{09DEF263-E725-40C2-8282-DF90092D0448}">
      <dgm:prSet/>
      <dgm:spPr/>
      <dgm:t>
        <a:bodyPr/>
        <a:lstStyle/>
        <a:p>
          <a:r>
            <a:rPr lang="en-US"/>
            <a:t>2) tenant subject to unwanted sexual advances, favors or other sexual conduct</a:t>
          </a:r>
        </a:p>
      </dgm:t>
    </dgm:pt>
    <dgm:pt modelId="{D9055189-70F6-4507-87D2-0501F74F9F57}" type="parTrans" cxnId="{D8250D15-DFEB-4434-B688-685D7A8AF792}">
      <dgm:prSet/>
      <dgm:spPr/>
      <dgm:t>
        <a:bodyPr/>
        <a:lstStyle/>
        <a:p>
          <a:endParaRPr lang="en-US"/>
        </a:p>
      </dgm:t>
    </dgm:pt>
    <dgm:pt modelId="{EEC47354-C74F-49B2-8533-CC83EB9378E8}" type="sibTrans" cxnId="{D8250D15-DFEB-4434-B688-685D7A8AF792}">
      <dgm:prSet/>
      <dgm:spPr/>
      <dgm:t>
        <a:bodyPr/>
        <a:lstStyle/>
        <a:p>
          <a:endParaRPr lang="en-US"/>
        </a:p>
      </dgm:t>
    </dgm:pt>
    <dgm:pt modelId="{E692B008-E85F-4BAE-B1A5-F4D5B1405EE0}">
      <dgm:prSet/>
      <dgm:spPr/>
      <dgm:t>
        <a:bodyPr/>
        <a:lstStyle/>
        <a:p>
          <a:r>
            <a:rPr lang="en-US"/>
            <a:t>3) based on the sex of the tenant</a:t>
          </a:r>
        </a:p>
      </dgm:t>
    </dgm:pt>
    <dgm:pt modelId="{495415B4-6202-437E-A5B2-93BD8FFF1B08}" type="parTrans" cxnId="{5FF79FC9-F487-4382-A22F-FDE6CE3FDB2C}">
      <dgm:prSet/>
      <dgm:spPr/>
      <dgm:t>
        <a:bodyPr/>
        <a:lstStyle/>
        <a:p>
          <a:endParaRPr lang="en-US"/>
        </a:p>
      </dgm:t>
    </dgm:pt>
    <dgm:pt modelId="{41DAF542-857A-472E-B207-F8AEF1C2BE24}" type="sibTrans" cxnId="{5FF79FC9-F487-4382-A22F-FDE6CE3FDB2C}">
      <dgm:prSet/>
      <dgm:spPr/>
      <dgm:t>
        <a:bodyPr/>
        <a:lstStyle/>
        <a:p>
          <a:endParaRPr lang="en-US"/>
        </a:p>
      </dgm:t>
    </dgm:pt>
    <dgm:pt modelId="{9DFBE6CD-F0CD-4E7F-81B9-71EC9010B0A5}">
      <dgm:prSet/>
      <dgm:spPr/>
      <dgm:t>
        <a:bodyPr/>
        <a:lstStyle/>
        <a:p>
          <a:r>
            <a:rPr lang="en-US" dirty="0"/>
            <a:t>4) severe or pervasive</a:t>
          </a:r>
        </a:p>
      </dgm:t>
    </dgm:pt>
    <dgm:pt modelId="{9AC8E1EA-88C8-4C6D-A3C7-E6810C98F652}" type="parTrans" cxnId="{DC98B757-3FA5-46F4-AA07-A18D1D531BFB}">
      <dgm:prSet/>
      <dgm:spPr/>
      <dgm:t>
        <a:bodyPr/>
        <a:lstStyle/>
        <a:p>
          <a:endParaRPr lang="en-US"/>
        </a:p>
      </dgm:t>
    </dgm:pt>
    <dgm:pt modelId="{30EA48E7-EBB6-4298-80FD-78A61DAACA1C}" type="sibTrans" cxnId="{DC98B757-3FA5-46F4-AA07-A18D1D531BFB}">
      <dgm:prSet/>
      <dgm:spPr/>
      <dgm:t>
        <a:bodyPr/>
        <a:lstStyle/>
        <a:p>
          <a:endParaRPr lang="en-US"/>
        </a:p>
      </dgm:t>
    </dgm:pt>
    <dgm:pt modelId="{9A2BDBAC-D847-414E-A858-DD926705E80D}">
      <dgm:prSet/>
      <dgm:spPr/>
      <dgm:t>
        <a:bodyPr/>
        <a:lstStyle/>
        <a:p>
          <a:r>
            <a:rPr lang="en-US" dirty="0"/>
            <a:t>West v. DJ Mortgage, LLC, 164 F. Supp.3d. 1393, 1398 (N.D. Georgia, 2016)</a:t>
          </a:r>
        </a:p>
      </dgm:t>
    </dgm:pt>
    <dgm:pt modelId="{A3168516-3287-4646-B325-B3523C55050F}" type="parTrans" cxnId="{4D016037-88CD-45F0-9516-25C14F7849DB}">
      <dgm:prSet/>
      <dgm:spPr/>
      <dgm:t>
        <a:bodyPr/>
        <a:lstStyle/>
        <a:p>
          <a:endParaRPr lang="en-US"/>
        </a:p>
      </dgm:t>
    </dgm:pt>
    <dgm:pt modelId="{008EEFAA-76EA-4A68-8E61-A633A28C61E2}" type="sibTrans" cxnId="{4D016037-88CD-45F0-9516-25C14F7849DB}">
      <dgm:prSet/>
      <dgm:spPr/>
      <dgm:t>
        <a:bodyPr/>
        <a:lstStyle/>
        <a:p>
          <a:endParaRPr lang="en-US"/>
        </a:p>
      </dgm:t>
    </dgm:pt>
    <dgm:pt modelId="{1E94D152-326C-431F-9EE6-3ACBD1ED7F12}" type="pres">
      <dgm:prSet presAssocID="{F16DB2FC-FCFA-4DA2-A5E8-25C2CBBE711A}" presName="diagram" presStyleCnt="0">
        <dgm:presLayoutVars>
          <dgm:dir/>
          <dgm:resizeHandles val="exact"/>
        </dgm:presLayoutVars>
      </dgm:prSet>
      <dgm:spPr/>
    </dgm:pt>
    <dgm:pt modelId="{4E59DB37-1D54-40F1-B499-ABF5E9531C99}" type="pres">
      <dgm:prSet presAssocID="{E7D3FF3B-6610-451E-91E1-DA15140D3A85}" presName="node" presStyleLbl="node1" presStyleIdx="0" presStyleCnt="5">
        <dgm:presLayoutVars>
          <dgm:bulletEnabled val="1"/>
        </dgm:presLayoutVars>
      </dgm:prSet>
      <dgm:spPr/>
    </dgm:pt>
    <dgm:pt modelId="{99B7C5AF-3936-45AE-AB3D-A96E1DAEF4F6}" type="pres">
      <dgm:prSet presAssocID="{6181A9CB-AE5F-46B0-8410-686C7DC692E1}" presName="sibTrans" presStyleCnt="0"/>
      <dgm:spPr/>
    </dgm:pt>
    <dgm:pt modelId="{4B06D205-81C1-4DDB-9538-D652AC3E796C}" type="pres">
      <dgm:prSet presAssocID="{09DEF263-E725-40C2-8282-DF90092D0448}" presName="node" presStyleLbl="node1" presStyleIdx="1" presStyleCnt="5">
        <dgm:presLayoutVars>
          <dgm:bulletEnabled val="1"/>
        </dgm:presLayoutVars>
      </dgm:prSet>
      <dgm:spPr/>
    </dgm:pt>
    <dgm:pt modelId="{97CA64E7-D648-408E-B991-1512E8E77076}" type="pres">
      <dgm:prSet presAssocID="{EEC47354-C74F-49B2-8533-CC83EB9378E8}" presName="sibTrans" presStyleCnt="0"/>
      <dgm:spPr/>
    </dgm:pt>
    <dgm:pt modelId="{ADF34F91-35A7-4DD5-B8F2-A905A376B82D}" type="pres">
      <dgm:prSet presAssocID="{E692B008-E85F-4BAE-B1A5-F4D5B1405EE0}" presName="node" presStyleLbl="node1" presStyleIdx="2" presStyleCnt="5">
        <dgm:presLayoutVars>
          <dgm:bulletEnabled val="1"/>
        </dgm:presLayoutVars>
      </dgm:prSet>
      <dgm:spPr/>
    </dgm:pt>
    <dgm:pt modelId="{A61252CE-E8A3-4F26-B4F8-321E8360F8A2}" type="pres">
      <dgm:prSet presAssocID="{41DAF542-857A-472E-B207-F8AEF1C2BE24}" presName="sibTrans" presStyleCnt="0"/>
      <dgm:spPr/>
    </dgm:pt>
    <dgm:pt modelId="{9135B67B-1285-4DB3-AF55-DDF0F4939E10}" type="pres">
      <dgm:prSet presAssocID="{9DFBE6CD-F0CD-4E7F-81B9-71EC9010B0A5}" presName="node" presStyleLbl="node1" presStyleIdx="3" presStyleCnt="5">
        <dgm:presLayoutVars>
          <dgm:bulletEnabled val="1"/>
        </dgm:presLayoutVars>
      </dgm:prSet>
      <dgm:spPr/>
    </dgm:pt>
    <dgm:pt modelId="{636AB0AF-2BA1-42D3-B6AB-C7E89E98A8FE}" type="pres">
      <dgm:prSet presAssocID="{30EA48E7-EBB6-4298-80FD-78A61DAACA1C}" presName="sibTrans" presStyleCnt="0"/>
      <dgm:spPr/>
    </dgm:pt>
    <dgm:pt modelId="{44C1A7A7-1C32-48CD-B4AE-F2AEC1ACC068}" type="pres">
      <dgm:prSet presAssocID="{9A2BDBAC-D847-414E-A858-DD926705E80D}" presName="node" presStyleLbl="node1" presStyleIdx="4" presStyleCnt="5" custScaleX="239724">
        <dgm:presLayoutVars>
          <dgm:bulletEnabled val="1"/>
        </dgm:presLayoutVars>
      </dgm:prSet>
      <dgm:spPr/>
    </dgm:pt>
  </dgm:ptLst>
  <dgm:cxnLst>
    <dgm:cxn modelId="{D7AE6C0C-A8D9-4963-8484-6644C44E46E1}" type="presOf" srcId="{9DFBE6CD-F0CD-4E7F-81B9-71EC9010B0A5}" destId="{9135B67B-1285-4DB3-AF55-DDF0F4939E10}" srcOrd="0" destOrd="0" presId="urn:microsoft.com/office/officeart/2005/8/layout/default"/>
    <dgm:cxn modelId="{D8250D15-DFEB-4434-B688-685D7A8AF792}" srcId="{F16DB2FC-FCFA-4DA2-A5E8-25C2CBBE711A}" destId="{09DEF263-E725-40C2-8282-DF90092D0448}" srcOrd="1" destOrd="0" parTransId="{D9055189-70F6-4507-87D2-0501F74F9F57}" sibTransId="{EEC47354-C74F-49B2-8533-CC83EB9378E8}"/>
    <dgm:cxn modelId="{79F6F332-C450-4C31-9619-4248169F10C4}" type="presOf" srcId="{09DEF263-E725-40C2-8282-DF90092D0448}" destId="{4B06D205-81C1-4DDB-9538-D652AC3E796C}" srcOrd="0" destOrd="0" presId="urn:microsoft.com/office/officeart/2005/8/layout/default"/>
    <dgm:cxn modelId="{4D016037-88CD-45F0-9516-25C14F7849DB}" srcId="{F16DB2FC-FCFA-4DA2-A5E8-25C2CBBE711A}" destId="{9A2BDBAC-D847-414E-A858-DD926705E80D}" srcOrd="4" destOrd="0" parTransId="{A3168516-3287-4646-B325-B3523C55050F}" sibTransId="{008EEFAA-76EA-4A68-8E61-A633A28C61E2}"/>
    <dgm:cxn modelId="{2E348E47-7C3A-493E-9543-0B75F7538238}" type="presOf" srcId="{E692B008-E85F-4BAE-B1A5-F4D5B1405EE0}" destId="{ADF34F91-35A7-4DD5-B8F2-A905A376B82D}" srcOrd="0" destOrd="0" presId="urn:microsoft.com/office/officeart/2005/8/layout/default"/>
    <dgm:cxn modelId="{DC98B757-3FA5-46F4-AA07-A18D1D531BFB}" srcId="{F16DB2FC-FCFA-4DA2-A5E8-25C2CBBE711A}" destId="{9DFBE6CD-F0CD-4E7F-81B9-71EC9010B0A5}" srcOrd="3" destOrd="0" parTransId="{9AC8E1EA-88C8-4C6D-A3C7-E6810C98F652}" sibTransId="{30EA48E7-EBB6-4298-80FD-78A61DAACA1C}"/>
    <dgm:cxn modelId="{AD24B07C-C865-4BDC-9B2E-6BDD13C3F30B}" type="presOf" srcId="{F16DB2FC-FCFA-4DA2-A5E8-25C2CBBE711A}" destId="{1E94D152-326C-431F-9EE6-3ACBD1ED7F12}" srcOrd="0" destOrd="0" presId="urn:microsoft.com/office/officeart/2005/8/layout/default"/>
    <dgm:cxn modelId="{6DF48187-DCBE-4527-85FA-8E6CCFE77031}" type="presOf" srcId="{E7D3FF3B-6610-451E-91E1-DA15140D3A85}" destId="{4E59DB37-1D54-40F1-B499-ABF5E9531C99}" srcOrd="0" destOrd="0" presId="urn:microsoft.com/office/officeart/2005/8/layout/default"/>
    <dgm:cxn modelId="{5FF79FC9-F487-4382-A22F-FDE6CE3FDB2C}" srcId="{F16DB2FC-FCFA-4DA2-A5E8-25C2CBBE711A}" destId="{E692B008-E85F-4BAE-B1A5-F4D5B1405EE0}" srcOrd="2" destOrd="0" parTransId="{495415B4-6202-437E-A5B2-93BD8FFF1B08}" sibTransId="{41DAF542-857A-472E-B207-F8AEF1C2BE24}"/>
    <dgm:cxn modelId="{71E228E0-5BC0-4F13-A2F2-53159E4CCFFB}" type="presOf" srcId="{9A2BDBAC-D847-414E-A858-DD926705E80D}" destId="{44C1A7A7-1C32-48CD-B4AE-F2AEC1ACC068}" srcOrd="0" destOrd="0" presId="urn:microsoft.com/office/officeart/2005/8/layout/default"/>
    <dgm:cxn modelId="{6FB4CDED-CDFB-4ECA-9C1A-9346ECEE49E0}" srcId="{F16DB2FC-FCFA-4DA2-A5E8-25C2CBBE711A}" destId="{E7D3FF3B-6610-451E-91E1-DA15140D3A85}" srcOrd="0" destOrd="0" parTransId="{7A647639-1826-44D3-ADD7-E8D65459862F}" sibTransId="{6181A9CB-AE5F-46B0-8410-686C7DC692E1}"/>
    <dgm:cxn modelId="{CF1BE01B-86FB-4C5F-B733-D014B63AC40B}" type="presParOf" srcId="{1E94D152-326C-431F-9EE6-3ACBD1ED7F12}" destId="{4E59DB37-1D54-40F1-B499-ABF5E9531C99}" srcOrd="0" destOrd="0" presId="urn:microsoft.com/office/officeart/2005/8/layout/default"/>
    <dgm:cxn modelId="{1F45DB65-E9B4-454A-800A-4CCEB0781A0A}" type="presParOf" srcId="{1E94D152-326C-431F-9EE6-3ACBD1ED7F12}" destId="{99B7C5AF-3936-45AE-AB3D-A96E1DAEF4F6}" srcOrd="1" destOrd="0" presId="urn:microsoft.com/office/officeart/2005/8/layout/default"/>
    <dgm:cxn modelId="{6620A752-F70C-4183-974D-087E8E197E79}" type="presParOf" srcId="{1E94D152-326C-431F-9EE6-3ACBD1ED7F12}" destId="{4B06D205-81C1-4DDB-9538-D652AC3E796C}" srcOrd="2" destOrd="0" presId="urn:microsoft.com/office/officeart/2005/8/layout/default"/>
    <dgm:cxn modelId="{ED8B3361-3983-4C68-A240-025D56CB4954}" type="presParOf" srcId="{1E94D152-326C-431F-9EE6-3ACBD1ED7F12}" destId="{97CA64E7-D648-408E-B991-1512E8E77076}" srcOrd="3" destOrd="0" presId="urn:microsoft.com/office/officeart/2005/8/layout/default"/>
    <dgm:cxn modelId="{B7E32061-E28B-43E2-AFE6-2C80D5F0880F}" type="presParOf" srcId="{1E94D152-326C-431F-9EE6-3ACBD1ED7F12}" destId="{ADF34F91-35A7-4DD5-B8F2-A905A376B82D}" srcOrd="4" destOrd="0" presId="urn:microsoft.com/office/officeart/2005/8/layout/default"/>
    <dgm:cxn modelId="{8C6CAEF9-82B6-416B-B017-1F3D13F004CC}" type="presParOf" srcId="{1E94D152-326C-431F-9EE6-3ACBD1ED7F12}" destId="{A61252CE-E8A3-4F26-B4F8-321E8360F8A2}" srcOrd="5" destOrd="0" presId="urn:microsoft.com/office/officeart/2005/8/layout/default"/>
    <dgm:cxn modelId="{4404D0B3-F0A4-4F04-92A6-87CD78620EA9}" type="presParOf" srcId="{1E94D152-326C-431F-9EE6-3ACBD1ED7F12}" destId="{9135B67B-1285-4DB3-AF55-DDF0F4939E10}" srcOrd="6" destOrd="0" presId="urn:microsoft.com/office/officeart/2005/8/layout/default"/>
    <dgm:cxn modelId="{C82BDB9D-B787-482B-ACE5-613447D84F02}" type="presParOf" srcId="{1E94D152-326C-431F-9EE6-3ACBD1ED7F12}" destId="{636AB0AF-2BA1-42D3-B6AB-C7E89E98A8FE}" srcOrd="7" destOrd="0" presId="urn:microsoft.com/office/officeart/2005/8/layout/default"/>
    <dgm:cxn modelId="{71FC838A-45E1-401F-90CA-942E0D0997CC}" type="presParOf" srcId="{1E94D152-326C-431F-9EE6-3ACBD1ED7F12}" destId="{44C1A7A7-1C32-48CD-B4AE-F2AEC1ACC068}"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7F83CEE-324F-4913-8FBD-D9358DBA7FF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D3F7612-FD8A-4E7C-BDF8-0438B62DB7F4}">
      <dgm:prSet/>
      <dgm:spPr/>
      <dgm:t>
        <a:bodyPr/>
        <a:lstStyle/>
        <a:p>
          <a:r>
            <a:rPr lang="en-US"/>
            <a:t>(1) engaged in protected activity</a:t>
          </a:r>
        </a:p>
      </dgm:t>
    </dgm:pt>
    <dgm:pt modelId="{84D997C6-D3C4-4114-A539-94BCCEF1C4BE}" type="parTrans" cxnId="{0E7BC565-DF2F-49DE-9481-282EAB0DE75F}">
      <dgm:prSet/>
      <dgm:spPr/>
      <dgm:t>
        <a:bodyPr/>
        <a:lstStyle/>
        <a:p>
          <a:endParaRPr lang="en-US"/>
        </a:p>
      </dgm:t>
    </dgm:pt>
    <dgm:pt modelId="{3F6158A6-CAC2-44DD-890A-FB41A465CB0F}" type="sibTrans" cxnId="{0E7BC565-DF2F-49DE-9481-282EAB0DE75F}">
      <dgm:prSet/>
      <dgm:spPr/>
      <dgm:t>
        <a:bodyPr/>
        <a:lstStyle/>
        <a:p>
          <a:endParaRPr lang="en-US"/>
        </a:p>
      </dgm:t>
    </dgm:pt>
    <dgm:pt modelId="{02E51A03-3703-4D98-A2AF-0B583430CC5D}">
      <dgm:prSet/>
      <dgm:spPr/>
      <dgm:t>
        <a:bodyPr/>
        <a:lstStyle/>
        <a:p>
          <a:r>
            <a:rPr lang="en-US"/>
            <a:t>(2) suffered an adverse action</a:t>
          </a:r>
        </a:p>
      </dgm:t>
    </dgm:pt>
    <dgm:pt modelId="{C345B8B9-C584-4452-9786-70020AEEC11F}" type="parTrans" cxnId="{D606C980-31A4-490D-BC19-0EE64213B975}">
      <dgm:prSet/>
      <dgm:spPr/>
      <dgm:t>
        <a:bodyPr/>
        <a:lstStyle/>
        <a:p>
          <a:endParaRPr lang="en-US"/>
        </a:p>
      </dgm:t>
    </dgm:pt>
    <dgm:pt modelId="{C9601856-6346-4346-A61A-CE2D3468B10B}" type="sibTrans" cxnId="{D606C980-31A4-490D-BC19-0EE64213B975}">
      <dgm:prSet/>
      <dgm:spPr/>
      <dgm:t>
        <a:bodyPr/>
        <a:lstStyle/>
        <a:p>
          <a:endParaRPr lang="en-US"/>
        </a:p>
      </dgm:t>
    </dgm:pt>
    <dgm:pt modelId="{E9A5F885-EE18-450D-8E32-58020E990A59}">
      <dgm:prSet/>
      <dgm:spPr/>
      <dgm:t>
        <a:bodyPr/>
        <a:lstStyle/>
        <a:p>
          <a:r>
            <a:rPr lang="en-US"/>
            <a:t>(3) causal connection between the two</a:t>
          </a:r>
        </a:p>
      </dgm:t>
    </dgm:pt>
    <dgm:pt modelId="{73CE7F7A-1422-4E79-8366-A00782C9B76A}" type="parTrans" cxnId="{9F98A11A-3137-48D4-81EB-1908D0F28CF2}">
      <dgm:prSet/>
      <dgm:spPr/>
      <dgm:t>
        <a:bodyPr/>
        <a:lstStyle/>
        <a:p>
          <a:endParaRPr lang="en-US"/>
        </a:p>
      </dgm:t>
    </dgm:pt>
    <dgm:pt modelId="{7D637D44-7D23-4E86-94EF-F67F5EF51217}" type="sibTrans" cxnId="{9F98A11A-3137-48D4-81EB-1908D0F28CF2}">
      <dgm:prSet/>
      <dgm:spPr/>
      <dgm:t>
        <a:bodyPr/>
        <a:lstStyle/>
        <a:p>
          <a:endParaRPr lang="en-US"/>
        </a:p>
      </dgm:t>
    </dgm:pt>
    <dgm:pt modelId="{4851DB4B-C145-4924-92E0-85E8AC9AA156}">
      <dgm:prSet/>
      <dgm:spPr/>
      <dgm:t>
        <a:bodyPr/>
        <a:lstStyle/>
        <a:p>
          <a:r>
            <a:rPr lang="en-US"/>
            <a:t>No animus required</a:t>
          </a:r>
        </a:p>
      </dgm:t>
    </dgm:pt>
    <dgm:pt modelId="{DA02E4A7-7F63-49B8-9AD4-B46123C8A0A7}" type="parTrans" cxnId="{9B30C913-F9C2-4BE7-8D35-EEDF239946A8}">
      <dgm:prSet/>
      <dgm:spPr/>
      <dgm:t>
        <a:bodyPr/>
        <a:lstStyle/>
        <a:p>
          <a:endParaRPr lang="en-US"/>
        </a:p>
      </dgm:t>
    </dgm:pt>
    <dgm:pt modelId="{F189EE28-7D04-4223-AC18-DBE1E9B45485}" type="sibTrans" cxnId="{9B30C913-F9C2-4BE7-8D35-EEDF239946A8}">
      <dgm:prSet/>
      <dgm:spPr/>
      <dgm:t>
        <a:bodyPr/>
        <a:lstStyle/>
        <a:p>
          <a:endParaRPr lang="en-US"/>
        </a:p>
      </dgm:t>
    </dgm:pt>
    <dgm:pt modelId="{D7774ED3-7AA1-4BE3-B19C-9825544DC952}" type="pres">
      <dgm:prSet presAssocID="{B7F83CEE-324F-4913-8FBD-D9358DBA7FF2}" presName="linear" presStyleCnt="0">
        <dgm:presLayoutVars>
          <dgm:animLvl val="lvl"/>
          <dgm:resizeHandles val="exact"/>
        </dgm:presLayoutVars>
      </dgm:prSet>
      <dgm:spPr/>
    </dgm:pt>
    <dgm:pt modelId="{8C8CD4C6-A9D8-4175-856E-DDE0A0D85C30}" type="pres">
      <dgm:prSet presAssocID="{4D3F7612-FD8A-4E7C-BDF8-0438B62DB7F4}" presName="parentText" presStyleLbl="node1" presStyleIdx="0" presStyleCnt="4">
        <dgm:presLayoutVars>
          <dgm:chMax val="0"/>
          <dgm:bulletEnabled val="1"/>
        </dgm:presLayoutVars>
      </dgm:prSet>
      <dgm:spPr/>
    </dgm:pt>
    <dgm:pt modelId="{F0E24CBA-D3B8-4795-BBAB-BA7A5027F59A}" type="pres">
      <dgm:prSet presAssocID="{3F6158A6-CAC2-44DD-890A-FB41A465CB0F}" presName="spacer" presStyleCnt="0"/>
      <dgm:spPr/>
    </dgm:pt>
    <dgm:pt modelId="{185330EA-EBCA-4D70-B239-F476E8DD5A85}" type="pres">
      <dgm:prSet presAssocID="{02E51A03-3703-4D98-A2AF-0B583430CC5D}" presName="parentText" presStyleLbl="node1" presStyleIdx="1" presStyleCnt="4">
        <dgm:presLayoutVars>
          <dgm:chMax val="0"/>
          <dgm:bulletEnabled val="1"/>
        </dgm:presLayoutVars>
      </dgm:prSet>
      <dgm:spPr/>
    </dgm:pt>
    <dgm:pt modelId="{F844727D-CEB0-423B-845E-88E3FEABACC6}" type="pres">
      <dgm:prSet presAssocID="{C9601856-6346-4346-A61A-CE2D3468B10B}" presName="spacer" presStyleCnt="0"/>
      <dgm:spPr/>
    </dgm:pt>
    <dgm:pt modelId="{1B30CC6B-B35B-4FF0-8181-6F62C977575B}" type="pres">
      <dgm:prSet presAssocID="{E9A5F885-EE18-450D-8E32-58020E990A59}" presName="parentText" presStyleLbl="node1" presStyleIdx="2" presStyleCnt="4">
        <dgm:presLayoutVars>
          <dgm:chMax val="0"/>
          <dgm:bulletEnabled val="1"/>
        </dgm:presLayoutVars>
      </dgm:prSet>
      <dgm:spPr/>
    </dgm:pt>
    <dgm:pt modelId="{05B4060E-741C-4BC9-9736-01CD0DDCA8D6}" type="pres">
      <dgm:prSet presAssocID="{7D637D44-7D23-4E86-94EF-F67F5EF51217}" presName="spacer" presStyleCnt="0"/>
      <dgm:spPr/>
    </dgm:pt>
    <dgm:pt modelId="{DBD85B84-14AC-4751-A41E-82195AEA3673}" type="pres">
      <dgm:prSet presAssocID="{4851DB4B-C145-4924-92E0-85E8AC9AA156}" presName="parentText" presStyleLbl="node1" presStyleIdx="3" presStyleCnt="4">
        <dgm:presLayoutVars>
          <dgm:chMax val="0"/>
          <dgm:bulletEnabled val="1"/>
        </dgm:presLayoutVars>
      </dgm:prSet>
      <dgm:spPr/>
    </dgm:pt>
  </dgm:ptLst>
  <dgm:cxnLst>
    <dgm:cxn modelId="{9B30C913-F9C2-4BE7-8D35-EEDF239946A8}" srcId="{B7F83CEE-324F-4913-8FBD-D9358DBA7FF2}" destId="{4851DB4B-C145-4924-92E0-85E8AC9AA156}" srcOrd="3" destOrd="0" parTransId="{DA02E4A7-7F63-49B8-9AD4-B46123C8A0A7}" sibTransId="{F189EE28-7D04-4223-AC18-DBE1E9B45485}"/>
    <dgm:cxn modelId="{9F98A11A-3137-48D4-81EB-1908D0F28CF2}" srcId="{B7F83CEE-324F-4913-8FBD-D9358DBA7FF2}" destId="{E9A5F885-EE18-450D-8E32-58020E990A59}" srcOrd="2" destOrd="0" parTransId="{73CE7F7A-1422-4E79-8366-A00782C9B76A}" sibTransId="{7D637D44-7D23-4E86-94EF-F67F5EF51217}"/>
    <dgm:cxn modelId="{C9705F20-CC1F-4496-8463-AE2B4346511D}" type="presOf" srcId="{E9A5F885-EE18-450D-8E32-58020E990A59}" destId="{1B30CC6B-B35B-4FF0-8181-6F62C977575B}" srcOrd="0" destOrd="0" presId="urn:microsoft.com/office/officeart/2005/8/layout/vList2"/>
    <dgm:cxn modelId="{0E7BC565-DF2F-49DE-9481-282EAB0DE75F}" srcId="{B7F83CEE-324F-4913-8FBD-D9358DBA7FF2}" destId="{4D3F7612-FD8A-4E7C-BDF8-0438B62DB7F4}" srcOrd="0" destOrd="0" parTransId="{84D997C6-D3C4-4114-A539-94BCCEF1C4BE}" sibTransId="{3F6158A6-CAC2-44DD-890A-FB41A465CB0F}"/>
    <dgm:cxn modelId="{D606C980-31A4-490D-BC19-0EE64213B975}" srcId="{B7F83CEE-324F-4913-8FBD-D9358DBA7FF2}" destId="{02E51A03-3703-4D98-A2AF-0B583430CC5D}" srcOrd="1" destOrd="0" parTransId="{C345B8B9-C584-4452-9786-70020AEEC11F}" sibTransId="{C9601856-6346-4346-A61A-CE2D3468B10B}"/>
    <dgm:cxn modelId="{E4671C87-64A1-4A9C-9862-6F3083130DE0}" type="presOf" srcId="{02E51A03-3703-4D98-A2AF-0B583430CC5D}" destId="{185330EA-EBCA-4D70-B239-F476E8DD5A85}" srcOrd="0" destOrd="0" presId="urn:microsoft.com/office/officeart/2005/8/layout/vList2"/>
    <dgm:cxn modelId="{2BB04F99-7780-4525-8AD8-BC9F85CCD18F}" type="presOf" srcId="{B7F83CEE-324F-4913-8FBD-D9358DBA7FF2}" destId="{D7774ED3-7AA1-4BE3-B19C-9825544DC952}" srcOrd="0" destOrd="0" presId="urn:microsoft.com/office/officeart/2005/8/layout/vList2"/>
    <dgm:cxn modelId="{64B737A6-97B2-42E9-BD8F-D9B0C03EE254}" type="presOf" srcId="{4D3F7612-FD8A-4E7C-BDF8-0438B62DB7F4}" destId="{8C8CD4C6-A9D8-4175-856E-DDE0A0D85C30}" srcOrd="0" destOrd="0" presId="urn:microsoft.com/office/officeart/2005/8/layout/vList2"/>
    <dgm:cxn modelId="{B05B3BDA-D38A-4881-AA8C-5033CEA95AD8}" type="presOf" srcId="{4851DB4B-C145-4924-92E0-85E8AC9AA156}" destId="{DBD85B84-14AC-4751-A41E-82195AEA3673}" srcOrd="0" destOrd="0" presId="urn:microsoft.com/office/officeart/2005/8/layout/vList2"/>
    <dgm:cxn modelId="{81D4F652-94F0-4F7C-98EA-8606719ADDC1}" type="presParOf" srcId="{D7774ED3-7AA1-4BE3-B19C-9825544DC952}" destId="{8C8CD4C6-A9D8-4175-856E-DDE0A0D85C30}" srcOrd="0" destOrd="0" presId="urn:microsoft.com/office/officeart/2005/8/layout/vList2"/>
    <dgm:cxn modelId="{515F56E1-B8C3-46B7-88C1-5BFEE9A9E29E}" type="presParOf" srcId="{D7774ED3-7AA1-4BE3-B19C-9825544DC952}" destId="{F0E24CBA-D3B8-4795-BBAB-BA7A5027F59A}" srcOrd="1" destOrd="0" presId="urn:microsoft.com/office/officeart/2005/8/layout/vList2"/>
    <dgm:cxn modelId="{91EF52DD-00CC-41E8-A183-34E772885657}" type="presParOf" srcId="{D7774ED3-7AA1-4BE3-B19C-9825544DC952}" destId="{185330EA-EBCA-4D70-B239-F476E8DD5A85}" srcOrd="2" destOrd="0" presId="urn:microsoft.com/office/officeart/2005/8/layout/vList2"/>
    <dgm:cxn modelId="{989A772C-6327-4E10-8B2E-036E5BE959C8}" type="presParOf" srcId="{D7774ED3-7AA1-4BE3-B19C-9825544DC952}" destId="{F844727D-CEB0-423B-845E-88E3FEABACC6}" srcOrd="3" destOrd="0" presId="urn:microsoft.com/office/officeart/2005/8/layout/vList2"/>
    <dgm:cxn modelId="{137C0A9E-5A55-470D-AC44-16B629C8EBE6}" type="presParOf" srcId="{D7774ED3-7AA1-4BE3-B19C-9825544DC952}" destId="{1B30CC6B-B35B-4FF0-8181-6F62C977575B}" srcOrd="4" destOrd="0" presId="urn:microsoft.com/office/officeart/2005/8/layout/vList2"/>
    <dgm:cxn modelId="{8853068C-8D7E-479B-BFE8-624469F53A98}" type="presParOf" srcId="{D7774ED3-7AA1-4BE3-B19C-9825544DC952}" destId="{05B4060E-741C-4BC9-9736-01CD0DDCA8D6}" srcOrd="5" destOrd="0" presId="urn:microsoft.com/office/officeart/2005/8/layout/vList2"/>
    <dgm:cxn modelId="{655371E8-8D9E-4919-83B0-D74CF1A29F36}" type="presParOf" srcId="{D7774ED3-7AA1-4BE3-B19C-9825544DC952}" destId="{DBD85B84-14AC-4751-A41E-82195AEA3673}"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4B12F05-A783-40DA-85AD-5C7D8FE0E56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1030113-8F62-4702-AB15-9AA0CCC3355A}">
      <dgm:prSet/>
      <dgm:spPr/>
      <dgm:t>
        <a:bodyPr/>
        <a:lstStyle/>
        <a:p>
          <a:r>
            <a:rPr lang="en-US"/>
            <a:t>Discrimination was a significant barrier for older LGB individuals seeking housing</a:t>
          </a:r>
        </a:p>
      </dgm:t>
    </dgm:pt>
    <dgm:pt modelId="{177F675A-CEB1-4E85-AF73-9BDB8CD6A9DA}" type="parTrans" cxnId="{CDDB9C57-8FD1-43E9-9C17-2CC434BE0F62}">
      <dgm:prSet/>
      <dgm:spPr/>
      <dgm:t>
        <a:bodyPr/>
        <a:lstStyle/>
        <a:p>
          <a:endParaRPr lang="en-US"/>
        </a:p>
      </dgm:t>
    </dgm:pt>
    <dgm:pt modelId="{E08C29F5-EA17-4CD7-88BD-4EAF86C46D9B}" type="sibTrans" cxnId="{CDDB9C57-8FD1-43E9-9C17-2CC434BE0F62}">
      <dgm:prSet/>
      <dgm:spPr/>
      <dgm:t>
        <a:bodyPr/>
        <a:lstStyle/>
        <a:p>
          <a:endParaRPr lang="en-US"/>
        </a:p>
      </dgm:t>
    </dgm:pt>
    <dgm:pt modelId="{61771F1A-922F-4CF9-8F25-AFBEB8115CF9}">
      <dgm:prSet/>
      <dgm:spPr/>
      <dgm:t>
        <a:bodyPr/>
        <a:lstStyle/>
        <a:p>
          <a:r>
            <a:rPr lang="en-US"/>
            <a:t>48% of tests found the LGB tester experienced some form of discrimination</a:t>
          </a:r>
        </a:p>
      </dgm:t>
    </dgm:pt>
    <dgm:pt modelId="{DD9BD09C-06E5-4730-B730-47861A069CF3}" type="parTrans" cxnId="{B6785EE8-676A-4251-9B4A-DFC2324470FE}">
      <dgm:prSet/>
      <dgm:spPr/>
      <dgm:t>
        <a:bodyPr/>
        <a:lstStyle/>
        <a:p>
          <a:endParaRPr lang="en-US"/>
        </a:p>
      </dgm:t>
    </dgm:pt>
    <dgm:pt modelId="{C5D1CA6B-9722-4559-BF89-BE893D835C9A}" type="sibTrans" cxnId="{B6785EE8-676A-4251-9B4A-DFC2324470FE}">
      <dgm:prSet/>
      <dgm:spPr/>
      <dgm:t>
        <a:bodyPr/>
        <a:lstStyle/>
        <a:p>
          <a:endParaRPr lang="en-US"/>
        </a:p>
      </dgm:t>
    </dgm:pt>
    <dgm:pt modelId="{F81701DF-A3F5-4994-960D-D7E5267013D2}">
      <dgm:prSet/>
      <dgm:spPr/>
      <dgm:t>
        <a:bodyPr/>
        <a:lstStyle/>
        <a:p>
          <a:r>
            <a:rPr lang="en-US" i="1"/>
            <a:t>Opening Doors:  An Investigation of Barriers to Senior Housing for Same-Sex Couples, </a:t>
          </a:r>
          <a:r>
            <a:rPr lang="en-US"/>
            <a:t> Equal Rights Center  (2014).</a:t>
          </a:r>
        </a:p>
      </dgm:t>
    </dgm:pt>
    <dgm:pt modelId="{AF0FBC14-9875-4F60-B37F-1936709F26D5}" type="parTrans" cxnId="{8AEC331E-4BDE-4081-A4D9-DA6FFCAE5651}">
      <dgm:prSet/>
      <dgm:spPr/>
      <dgm:t>
        <a:bodyPr/>
        <a:lstStyle/>
        <a:p>
          <a:endParaRPr lang="en-US"/>
        </a:p>
      </dgm:t>
    </dgm:pt>
    <dgm:pt modelId="{1DCC1FA1-2701-4946-A200-5BD5401D23BA}" type="sibTrans" cxnId="{8AEC331E-4BDE-4081-A4D9-DA6FFCAE5651}">
      <dgm:prSet/>
      <dgm:spPr/>
      <dgm:t>
        <a:bodyPr/>
        <a:lstStyle/>
        <a:p>
          <a:endParaRPr lang="en-US"/>
        </a:p>
      </dgm:t>
    </dgm:pt>
    <dgm:pt modelId="{75A96D39-B1A4-41EC-B041-FB81320F6FCF}" type="pres">
      <dgm:prSet presAssocID="{84B12F05-A783-40DA-85AD-5C7D8FE0E567}" presName="linear" presStyleCnt="0">
        <dgm:presLayoutVars>
          <dgm:animLvl val="lvl"/>
          <dgm:resizeHandles val="exact"/>
        </dgm:presLayoutVars>
      </dgm:prSet>
      <dgm:spPr/>
    </dgm:pt>
    <dgm:pt modelId="{59ED4B43-F707-4E08-975D-6D27C9C9F4F0}" type="pres">
      <dgm:prSet presAssocID="{61030113-8F62-4702-AB15-9AA0CCC3355A}" presName="parentText" presStyleLbl="node1" presStyleIdx="0" presStyleCnt="3">
        <dgm:presLayoutVars>
          <dgm:chMax val="0"/>
          <dgm:bulletEnabled val="1"/>
        </dgm:presLayoutVars>
      </dgm:prSet>
      <dgm:spPr/>
    </dgm:pt>
    <dgm:pt modelId="{C1735EC3-F33B-4567-859A-0AD360019661}" type="pres">
      <dgm:prSet presAssocID="{E08C29F5-EA17-4CD7-88BD-4EAF86C46D9B}" presName="spacer" presStyleCnt="0"/>
      <dgm:spPr/>
    </dgm:pt>
    <dgm:pt modelId="{845C58F6-97E0-4B86-9969-229457355BA7}" type="pres">
      <dgm:prSet presAssocID="{61771F1A-922F-4CF9-8F25-AFBEB8115CF9}" presName="parentText" presStyleLbl="node1" presStyleIdx="1" presStyleCnt="3">
        <dgm:presLayoutVars>
          <dgm:chMax val="0"/>
          <dgm:bulletEnabled val="1"/>
        </dgm:presLayoutVars>
      </dgm:prSet>
      <dgm:spPr/>
    </dgm:pt>
    <dgm:pt modelId="{F4FB68AB-5305-451B-91A9-E7E600498FF5}" type="pres">
      <dgm:prSet presAssocID="{C5D1CA6B-9722-4559-BF89-BE893D835C9A}" presName="spacer" presStyleCnt="0"/>
      <dgm:spPr/>
    </dgm:pt>
    <dgm:pt modelId="{EBA6E4B7-FC2E-4A13-A604-ACFD880AB21E}" type="pres">
      <dgm:prSet presAssocID="{F81701DF-A3F5-4994-960D-D7E5267013D2}" presName="parentText" presStyleLbl="node1" presStyleIdx="2" presStyleCnt="3">
        <dgm:presLayoutVars>
          <dgm:chMax val="0"/>
          <dgm:bulletEnabled val="1"/>
        </dgm:presLayoutVars>
      </dgm:prSet>
      <dgm:spPr/>
    </dgm:pt>
  </dgm:ptLst>
  <dgm:cxnLst>
    <dgm:cxn modelId="{8AEC331E-4BDE-4081-A4D9-DA6FFCAE5651}" srcId="{84B12F05-A783-40DA-85AD-5C7D8FE0E567}" destId="{F81701DF-A3F5-4994-960D-D7E5267013D2}" srcOrd="2" destOrd="0" parTransId="{AF0FBC14-9875-4F60-B37F-1936709F26D5}" sibTransId="{1DCC1FA1-2701-4946-A200-5BD5401D23BA}"/>
    <dgm:cxn modelId="{FDCD1A36-D656-4D4E-9054-F369F74B3684}" type="presOf" srcId="{84B12F05-A783-40DA-85AD-5C7D8FE0E567}" destId="{75A96D39-B1A4-41EC-B041-FB81320F6FCF}" srcOrd="0" destOrd="0" presId="urn:microsoft.com/office/officeart/2005/8/layout/vList2"/>
    <dgm:cxn modelId="{06759949-6F82-40D2-8A49-7E9A0D5F306C}" type="presOf" srcId="{61771F1A-922F-4CF9-8F25-AFBEB8115CF9}" destId="{845C58F6-97E0-4B86-9969-229457355BA7}" srcOrd="0" destOrd="0" presId="urn:microsoft.com/office/officeart/2005/8/layout/vList2"/>
    <dgm:cxn modelId="{CDDB9C57-8FD1-43E9-9C17-2CC434BE0F62}" srcId="{84B12F05-A783-40DA-85AD-5C7D8FE0E567}" destId="{61030113-8F62-4702-AB15-9AA0CCC3355A}" srcOrd="0" destOrd="0" parTransId="{177F675A-CEB1-4E85-AF73-9BDB8CD6A9DA}" sibTransId="{E08C29F5-EA17-4CD7-88BD-4EAF86C46D9B}"/>
    <dgm:cxn modelId="{B754B4A3-DD5F-4030-9F1B-2A2307B77B97}" type="presOf" srcId="{61030113-8F62-4702-AB15-9AA0CCC3355A}" destId="{59ED4B43-F707-4E08-975D-6D27C9C9F4F0}" srcOrd="0" destOrd="0" presId="urn:microsoft.com/office/officeart/2005/8/layout/vList2"/>
    <dgm:cxn modelId="{B6785EE8-676A-4251-9B4A-DFC2324470FE}" srcId="{84B12F05-A783-40DA-85AD-5C7D8FE0E567}" destId="{61771F1A-922F-4CF9-8F25-AFBEB8115CF9}" srcOrd="1" destOrd="0" parTransId="{DD9BD09C-06E5-4730-B730-47861A069CF3}" sibTransId="{C5D1CA6B-9722-4559-BF89-BE893D835C9A}"/>
    <dgm:cxn modelId="{5EB8F2EF-81E1-432E-B965-2C2F05EC5899}" type="presOf" srcId="{F81701DF-A3F5-4994-960D-D7E5267013D2}" destId="{EBA6E4B7-FC2E-4A13-A604-ACFD880AB21E}" srcOrd="0" destOrd="0" presId="urn:microsoft.com/office/officeart/2005/8/layout/vList2"/>
    <dgm:cxn modelId="{A7E9EB26-3356-4313-844F-4AE243E6E509}" type="presParOf" srcId="{75A96D39-B1A4-41EC-B041-FB81320F6FCF}" destId="{59ED4B43-F707-4E08-975D-6D27C9C9F4F0}" srcOrd="0" destOrd="0" presId="urn:microsoft.com/office/officeart/2005/8/layout/vList2"/>
    <dgm:cxn modelId="{12F13D2D-B2C2-4430-BF38-1224F5EE5303}" type="presParOf" srcId="{75A96D39-B1A4-41EC-B041-FB81320F6FCF}" destId="{C1735EC3-F33B-4567-859A-0AD360019661}" srcOrd="1" destOrd="0" presId="urn:microsoft.com/office/officeart/2005/8/layout/vList2"/>
    <dgm:cxn modelId="{CB2FB0E4-F34D-424B-B1CC-CCCD741E4C70}" type="presParOf" srcId="{75A96D39-B1A4-41EC-B041-FB81320F6FCF}" destId="{845C58F6-97E0-4B86-9969-229457355BA7}" srcOrd="2" destOrd="0" presId="urn:microsoft.com/office/officeart/2005/8/layout/vList2"/>
    <dgm:cxn modelId="{7CA8FD1B-033E-44B0-85D4-F23CDFF52FD5}" type="presParOf" srcId="{75A96D39-B1A4-41EC-B041-FB81320F6FCF}" destId="{F4FB68AB-5305-451B-91A9-E7E600498FF5}" srcOrd="3" destOrd="0" presId="urn:microsoft.com/office/officeart/2005/8/layout/vList2"/>
    <dgm:cxn modelId="{B1103A33-4153-4C05-B25A-AB93E58F58C3}" type="presParOf" srcId="{75A96D39-B1A4-41EC-B041-FB81320F6FCF}" destId="{EBA6E4B7-FC2E-4A13-A604-ACFD880AB21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76C0310-0594-4DD7-87CE-54A6530304B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654FCC33-0FBA-4CD4-A530-E13B5037DA00}">
      <dgm:prSet/>
      <dgm:spPr/>
      <dgm:t>
        <a:bodyPr/>
        <a:lstStyle/>
        <a:p>
          <a:r>
            <a:rPr lang="en-US"/>
            <a:t>Domestic violence or family violence</a:t>
          </a:r>
        </a:p>
      </dgm:t>
    </dgm:pt>
    <dgm:pt modelId="{673314A3-E375-48CF-966D-3BD74AF18897}" type="parTrans" cxnId="{5C68CBFC-C61E-43AE-91FD-9705F05A808D}">
      <dgm:prSet/>
      <dgm:spPr/>
      <dgm:t>
        <a:bodyPr/>
        <a:lstStyle/>
        <a:p>
          <a:endParaRPr lang="en-US"/>
        </a:p>
      </dgm:t>
    </dgm:pt>
    <dgm:pt modelId="{F5005DDA-4B5D-4D4B-8A4F-ECFDE102DB34}" type="sibTrans" cxnId="{5C68CBFC-C61E-43AE-91FD-9705F05A808D}">
      <dgm:prSet/>
      <dgm:spPr/>
      <dgm:t>
        <a:bodyPr/>
        <a:lstStyle/>
        <a:p>
          <a:endParaRPr lang="en-US"/>
        </a:p>
      </dgm:t>
    </dgm:pt>
    <dgm:pt modelId="{D8621982-FE7B-4A14-9A8A-BB4A40C511A3}">
      <dgm:prSet/>
      <dgm:spPr/>
      <dgm:t>
        <a:bodyPr/>
        <a:lstStyle/>
        <a:p>
          <a:r>
            <a:rPr lang="en-US"/>
            <a:t>Stalking</a:t>
          </a:r>
        </a:p>
      </dgm:t>
    </dgm:pt>
    <dgm:pt modelId="{C7131239-7314-491C-95E7-34F12593FE26}" type="parTrans" cxnId="{43B786EF-E84D-4473-B7BE-E9009F615018}">
      <dgm:prSet/>
      <dgm:spPr/>
      <dgm:t>
        <a:bodyPr/>
        <a:lstStyle/>
        <a:p>
          <a:endParaRPr lang="en-US"/>
        </a:p>
      </dgm:t>
    </dgm:pt>
    <dgm:pt modelId="{4DB0ED66-5112-41CD-981F-725F4525F182}" type="sibTrans" cxnId="{43B786EF-E84D-4473-B7BE-E9009F615018}">
      <dgm:prSet/>
      <dgm:spPr/>
      <dgm:t>
        <a:bodyPr/>
        <a:lstStyle/>
        <a:p>
          <a:endParaRPr lang="en-US"/>
        </a:p>
      </dgm:t>
    </dgm:pt>
    <dgm:pt modelId="{65DE8693-61CF-424A-800A-B18BD6311B4E}">
      <dgm:prSet/>
      <dgm:spPr/>
      <dgm:t>
        <a:bodyPr/>
        <a:lstStyle/>
        <a:p>
          <a:r>
            <a:rPr lang="en-US"/>
            <a:t>Sex offenses</a:t>
          </a:r>
        </a:p>
      </dgm:t>
    </dgm:pt>
    <dgm:pt modelId="{17549F2E-456D-47A4-8B20-00455562D663}" type="parTrans" cxnId="{D794418E-10E3-453B-93CE-6D3F8F139D6B}">
      <dgm:prSet/>
      <dgm:spPr/>
      <dgm:t>
        <a:bodyPr/>
        <a:lstStyle/>
        <a:p>
          <a:endParaRPr lang="en-US"/>
        </a:p>
      </dgm:t>
    </dgm:pt>
    <dgm:pt modelId="{101A7360-5E7D-4F05-9192-504211992C84}" type="sibTrans" cxnId="{D794418E-10E3-453B-93CE-6D3F8F139D6B}">
      <dgm:prSet/>
      <dgm:spPr/>
      <dgm:t>
        <a:bodyPr/>
        <a:lstStyle/>
        <a:p>
          <a:endParaRPr lang="en-US"/>
        </a:p>
      </dgm:t>
    </dgm:pt>
    <dgm:pt modelId="{A087A738-1C76-46EF-86FB-B58CA76728DF}" type="pres">
      <dgm:prSet presAssocID="{B76C0310-0594-4DD7-87CE-54A6530304B4}" presName="linear" presStyleCnt="0">
        <dgm:presLayoutVars>
          <dgm:animLvl val="lvl"/>
          <dgm:resizeHandles val="exact"/>
        </dgm:presLayoutVars>
      </dgm:prSet>
      <dgm:spPr/>
    </dgm:pt>
    <dgm:pt modelId="{83CEF141-9DE4-482B-8C31-692EFA033D0D}" type="pres">
      <dgm:prSet presAssocID="{654FCC33-0FBA-4CD4-A530-E13B5037DA00}" presName="parentText" presStyleLbl="node1" presStyleIdx="0" presStyleCnt="3">
        <dgm:presLayoutVars>
          <dgm:chMax val="0"/>
          <dgm:bulletEnabled val="1"/>
        </dgm:presLayoutVars>
      </dgm:prSet>
      <dgm:spPr/>
    </dgm:pt>
    <dgm:pt modelId="{6450BD77-7007-474D-BC7B-091276E90FAB}" type="pres">
      <dgm:prSet presAssocID="{F5005DDA-4B5D-4D4B-8A4F-ECFDE102DB34}" presName="spacer" presStyleCnt="0"/>
      <dgm:spPr/>
    </dgm:pt>
    <dgm:pt modelId="{B5821224-34CA-44DB-9016-8CEE571857D0}" type="pres">
      <dgm:prSet presAssocID="{D8621982-FE7B-4A14-9A8A-BB4A40C511A3}" presName="parentText" presStyleLbl="node1" presStyleIdx="1" presStyleCnt="3">
        <dgm:presLayoutVars>
          <dgm:chMax val="0"/>
          <dgm:bulletEnabled val="1"/>
        </dgm:presLayoutVars>
      </dgm:prSet>
      <dgm:spPr/>
    </dgm:pt>
    <dgm:pt modelId="{63A053C8-C688-4B91-943E-C324724EE95E}" type="pres">
      <dgm:prSet presAssocID="{4DB0ED66-5112-41CD-981F-725F4525F182}" presName="spacer" presStyleCnt="0"/>
      <dgm:spPr/>
    </dgm:pt>
    <dgm:pt modelId="{83FC8F55-5684-41E9-B010-070E8971A5E2}" type="pres">
      <dgm:prSet presAssocID="{65DE8693-61CF-424A-800A-B18BD6311B4E}" presName="parentText" presStyleLbl="node1" presStyleIdx="2" presStyleCnt="3">
        <dgm:presLayoutVars>
          <dgm:chMax val="0"/>
          <dgm:bulletEnabled val="1"/>
        </dgm:presLayoutVars>
      </dgm:prSet>
      <dgm:spPr/>
    </dgm:pt>
  </dgm:ptLst>
  <dgm:cxnLst>
    <dgm:cxn modelId="{B1DD6604-0E40-4457-9071-0E899F481860}" type="presOf" srcId="{65DE8693-61CF-424A-800A-B18BD6311B4E}" destId="{83FC8F55-5684-41E9-B010-070E8971A5E2}" srcOrd="0" destOrd="0" presId="urn:microsoft.com/office/officeart/2005/8/layout/vList2"/>
    <dgm:cxn modelId="{9E0BD345-F600-4476-904C-802914078D11}" type="presOf" srcId="{D8621982-FE7B-4A14-9A8A-BB4A40C511A3}" destId="{B5821224-34CA-44DB-9016-8CEE571857D0}" srcOrd="0" destOrd="0" presId="urn:microsoft.com/office/officeart/2005/8/layout/vList2"/>
    <dgm:cxn modelId="{D794418E-10E3-453B-93CE-6D3F8F139D6B}" srcId="{B76C0310-0594-4DD7-87CE-54A6530304B4}" destId="{65DE8693-61CF-424A-800A-B18BD6311B4E}" srcOrd="2" destOrd="0" parTransId="{17549F2E-456D-47A4-8B20-00455562D663}" sibTransId="{101A7360-5E7D-4F05-9192-504211992C84}"/>
    <dgm:cxn modelId="{1F7EB4CA-66FC-4A08-817A-6929F8967F62}" type="presOf" srcId="{B76C0310-0594-4DD7-87CE-54A6530304B4}" destId="{A087A738-1C76-46EF-86FB-B58CA76728DF}" srcOrd="0" destOrd="0" presId="urn:microsoft.com/office/officeart/2005/8/layout/vList2"/>
    <dgm:cxn modelId="{90A825EC-E2ED-4289-B019-7290C212E486}" type="presOf" srcId="{654FCC33-0FBA-4CD4-A530-E13B5037DA00}" destId="{83CEF141-9DE4-482B-8C31-692EFA033D0D}" srcOrd="0" destOrd="0" presId="urn:microsoft.com/office/officeart/2005/8/layout/vList2"/>
    <dgm:cxn modelId="{43B786EF-E84D-4473-B7BE-E9009F615018}" srcId="{B76C0310-0594-4DD7-87CE-54A6530304B4}" destId="{D8621982-FE7B-4A14-9A8A-BB4A40C511A3}" srcOrd="1" destOrd="0" parTransId="{C7131239-7314-491C-95E7-34F12593FE26}" sibTransId="{4DB0ED66-5112-41CD-981F-725F4525F182}"/>
    <dgm:cxn modelId="{5C68CBFC-C61E-43AE-91FD-9705F05A808D}" srcId="{B76C0310-0594-4DD7-87CE-54A6530304B4}" destId="{654FCC33-0FBA-4CD4-A530-E13B5037DA00}" srcOrd="0" destOrd="0" parTransId="{673314A3-E375-48CF-966D-3BD74AF18897}" sibTransId="{F5005DDA-4B5D-4D4B-8A4F-ECFDE102DB34}"/>
    <dgm:cxn modelId="{9DA14764-D035-42E7-BC49-4122F29A689C}" type="presParOf" srcId="{A087A738-1C76-46EF-86FB-B58CA76728DF}" destId="{83CEF141-9DE4-482B-8C31-692EFA033D0D}" srcOrd="0" destOrd="0" presId="urn:microsoft.com/office/officeart/2005/8/layout/vList2"/>
    <dgm:cxn modelId="{E8F5BE84-52B6-4D51-B9FE-65C8FC10491B}" type="presParOf" srcId="{A087A738-1C76-46EF-86FB-B58CA76728DF}" destId="{6450BD77-7007-474D-BC7B-091276E90FAB}" srcOrd="1" destOrd="0" presId="urn:microsoft.com/office/officeart/2005/8/layout/vList2"/>
    <dgm:cxn modelId="{7CA45331-3545-428C-8900-7072BFFFB9B6}" type="presParOf" srcId="{A087A738-1C76-46EF-86FB-B58CA76728DF}" destId="{B5821224-34CA-44DB-9016-8CEE571857D0}" srcOrd="2" destOrd="0" presId="urn:microsoft.com/office/officeart/2005/8/layout/vList2"/>
    <dgm:cxn modelId="{0FAA0F0A-F229-4A2B-8F4C-BF4B5CE9AB0F}" type="presParOf" srcId="{A087A738-1C76-46EF-86FB-B58CA76728DF}" destId="{63A053C8-C688-4B91-943E-C324724EE95E}" srcOrd="3" destOrd="0" presId="urn:microsoft.com/office/officeart/2005/8/layout/vList2"/>
    <dgm:cxn modelId="{04AD90C4-8836-4462-81AD-052C5C521927}" type="presParOf" srcId="{A087A738-1C76-46EF-86FB-B58CA76728DF}" destId="{83FC8F55-5684-41E9-B010-070E8971A5E2}"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E4E411B-C1F7-4120-8C1C-D5A21DC167E1}"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58331AC8-88E2-4404-BB4A-17F1825EED15}">
      <dgm:prSet/>
      <dgm:spPr/>
      <dgm:t>
        <a:bodyPr/>
        <a:lstStyle/>
        <a:p>
          <a:r>
            <a:rPr lang="en-US"/>
            <a:t>There is a gender bias in negotiations</a:t>
          </a:r>
        </a:p>
      </dgm:t>
    </dgm:pt>
    <dgm:pt modelId="{89018184-D0E0-465A-8AD7-38E7DAE87255}" type="parTrans" cxnId="{008CD545-E331-4BA5-8B09-ABB681EE66AB}">
      <dgm:prSet/>
      <dgm:spPr/>
      <dgm:t>
        <a:bodyPr/>
        <a:lstStyle/>
        <a:p>
          <a:endParaRPr lang="en-US"/>
        </a:p>
      </dgm:t>
    </dgm:pt>
    <dgm:pt modelId="{2D7FB9DF-DA29-4BA4-A269-8D179131776B}" type="sibTrans" cxnId="{008CD545-E331-4BA5-8B09-ABB681EE66AB}">
      <dgm:prSet/>
      <dgm:spPr/>
      <dgm:t>
        <a:bodyPr/>
        <a:lstStyle/>
        <a:p>
          <a:endParaRPr lang="en-US"/>
        </a:p>
      </dgm:t>
    </dgm:pt>
    <dgm:pt modelId="{7DE38405-9883-4805-B431-9D88BE9CCDC2}">
      <dgm:prSet/>
      <dgm:spPr/>
      <dgm:t>
        <a:bodyPr/>
        <a:lstStyle/>
        <a:p>
          <a:r>
            <a:rPr lang="en-US"/>
            <a:t>Men will require higher minimum bids if they know the buyer is female</a:t>
          </a:r>
        </a:p>
      </dgm:t>
    </dgm:pt>
    <dgm:pt modelId="{84ED09F8-7DEA-491C-A326-4BA93081208E}" type="parTrans" cxnId="{0D27DB62-6196-42F9-AB9F-FC37E33CD653}">
      <dgm:prSet/>
      <dgm:spPr/>
      <dgm:t>
        <a:bodyPr/>
        <a:lstStyle/>
        <a:p>
          <a:endParaRPr lang="en-US"/>
        </a:p>
      </dgm:t>
    </dgm:pt>
    <dgm:pt modelId="{C2694832-E712-4A49-9B08-244DF3BB6853}" type="sibTrans" cxnId="{0D27DB62-6196-42F9-AB9F-FC37E33CD653}">
      <dgm:prSet/>
      <dgm:spPr/>
      <dgm:t>
        <a:bodyPr/>
        <a:lstStyle/>
        <a:p>
          <a:endParaRPr lang="en-US"/>
        </a:p>
      </dgm:t>
    </dgm:pt>
    <dgm:pt modelId="{24341777-C220-4994-B195-59A1296858CA}">
      <dgm:prSet/>
      <dgm:spPr/>
      <dgm:t>
        <a:bodyPr/>
        <a:lstStyle/>
        <a:p>
          <a:r>
            <a:rPr lang="en-US"/>
            <a:t>Women tend to offer more money if the seller is male</a:t>
          </a:r>
        </a:p>
      </dgm:t>
    </dgm:pt>
    <dgm:pt modelId="{8A38A46D-9740-4DE8-BF8F-9C497467BE5D}" type="parTrans" cxnId="{55AAB6DA-360D-4833-8BFF-FE5E55F7418F}">
      <dgm:prSet/>
      <dgm:spPr/>
      <dgm:t>
        <a:bodyPr/>
        <a:lstStyle/>
        <a:p>
          <a:endParaRPr lang="en-US"/>
        </a:p>
      </dgm:t>
    </dgm:pt>
    <dgm:pt modelId="{29B63F9D-3FC2-4CFD-A3D4-8BE7419820D1}" type="sibTrans" cxnId="{55AAB6DA-360D-4833-8BFF-FE5E55F7418F}">
      <dgm:prSet/>
      <dgm:spPr/>
      <dgm:t>
        <a:bodyPr/>
        <a:lstStyle/>
        <a:p>
          <a:endParaRPr lang="en-US"/>
        </a:p>
      </dgm:t>
    </dgm:pt>
    <dgm:pt modelId="{FF583829-57A8-4855-8F1F-024F9E04E48B}">
      <dgm:prSet/>
      <dgm:spPr/>
      <dgm:t>
        <a:bodyPr/>
        <a:lstStyle/>
        <a:p>
          <a:r>
            <a:rPr lang="en-US"/>
            <a:t>Both men and women expect women to be more willing to share the surplus (pay more or get paid less)</a:t>
          </a:r>
        </a:p>
      </dgm:t>
    </dgm:pt>
    <dgm:pt modelId="{BB6DEB02-E068-4C4B-B4FD-E6E6C8B0C436}" type="parTrans" cxnId="{D0DCEC88-6FA1-479D-82C6-64BC33B9213F}">
      <dgm:prSet/>
      <dgm:spPr/>
      <dgm:t>
        <a:bodyPr/>
        <a:lstStyle/>
        <a:p>
          <a:endParaRPr lang="en-US"/>
        </a:p>
      </dgm:t>
    </dgm:pt>
    <dgm:pt modelId="{09D9CB20-5C34-42F0-89D6-37906222E259}" type="sibTrans" cxnId="{D0DCEC88-6FA1-479D-82C6-64BC33B9213F}">
      <dgm:prSet/>
      <dgm:spPr/>
      <dgm:t>
        <a:bodyPr/>
        <a:lstStyle/>
        <a:p>
          <a:endParaRPr lang="en-US"/>
        </a:p>
      </dgm:t>
    </dgm:pt>
    <dgm:pt modelId="{DDF72DC7-A2AD-4A78-B4BC-B4C23FA5F2E3}">
      <dgm:prSet/>
      <dgm:spPr/>
      <dgm:t>
        <a:bodyPr/>
        <a:lstStyle/>
        <a:p>
          <a:r>
            <a:rPr lang="en-US"/>
            <a:t>Both men and women are more willing to walk away from an aggressive negotiation if the other party is female</a:t>
          </a:r>
        </a:p>
      </dgm:t>
    </dgm:pt>
    <dgm:pt modelId="{5F215770-0DDC-4F7F-A111-8096853380C3}" type="parTrans" cxnId="{7457733A-9C52-4178-93F7-B01D48BE33BD}">
      <dgm:prSet/>
      <dgm:spPr/>
      <dgm:t>
        <a:bodyPr/>
        <a:lstStyle/>
        <a:p>
          <a:endParaRPr lang="en-US"/>
        </a:p>
      </dgm:t>
    </dgm:pt>
    <dgm:pt modelId="{E9293415-6921-49DB-B2EC-919A1892B063}" type="sibTrans" cxnId="{7457733A-9C52-4178-93F7-B01D48BE33BD}">
      <dgm:prSet/>
      <dgm:spPr/>
      <dgm:t>
        <a:bodyPr/>
        <a:lstStyle/>
        <a:p>
          <a:endParaRPr lang="en-US"/>
        </a:p>
      </dgm:t>
    </dgm:pt>
    <dgm:pt modelId="{13F495F1-59A3-4FF8-8884-B9F3B3BC0695}" type="pres">
      <dgm:prSet presAssocID="{DE4E411B-C1F7-4120-8C1C-D5A21DC167E1}" presName="diagram" presStyleCnt="0">
        <dgm:presLayoutVars>
          <dgm:dir/>
          <dgm:resizeHandles val="exact"/>
        </dgm:presLayoutVars>
      </dgm:prSet>
      <dgm:spPr/>
    </dgm:pt>
    <dgm:pt modelId="{B6E59355-C82D-4B84-B4B0-9DBD6450D35F}" type="pres">
      <dgm:prSet presAssocID="{58331AC8-88E2-4404-BB4A-17F1825EED15}" presName="node" presStyleLbl="node1" presStyleIdx="0" presStyleCnt="5">
        <dgm:presLayoutVars>
          <dgm:bulletEnabled val="1"/>
        </dgm:presLayoutVars>
      </dgm:prSet>
      <dgm:spPr/>
    </dgm:pt>
    <dgm:pt modelId="{318AFF35-60D4-4947-84BE-2A60B9511AEE}" type="pres">
      <dgm:prSet presAssocID="{2D7FB9DF-DA29-4BA4-A269-8D179131776B}" presName="sibTrans" presStyleCnt="0"/>
      <dgm:spPr/>
    </dgm:pt>
    <dgm:pt modelId="{2949B302-70A9-47F2-A66E-30C528D94A6B}" type="pres">
      <dgm:prSet presAssocID="{7DE38405-9883-4805-B431-9D88BE9CCDC2}" presName="node" presStyleLbl="node1" presStyleIdx="1" presStyleCnt="5">
        <dgm:presLayoutVars>
          <dgm:bulletEnabled val="1"/>
        </dgm:presLayoutVars>
      </dgm:prSet>
      <dgm:spPr/>
    </dgm:pt>
    <dgm:pt modelId="{518965AC-9FB2-4A93-A6C7-8871BA2B75B4}" type="pres">
      <dgm:prSet presAssocID="{C2694832-E712-4A49-9B08-244DF3BB6853}" presName="sibTrans" presStyleCnt="0"/>
      <dgm:spPr/>
    </dgm:pt>
    <dgm:pt modelId="{EF9B86B7-EDAF-45FF-AFBA-52BEE2243B85}" type="pres">
      <dgm:prSet presAssocID="{24341777-C220-4994-B195-59A1296858CA}" presName="node" presStyleLbl="node1" presStyleIdx="2" presStyleCnt="5">
        <dgm:presLayoutVars>
          <dgm:bulletEnabled val="1"/>
        </dgm:presLayoutVars>
      </dgm:prSet>
      <dgm:spPr/>
    </dgm:pt>
    <dgm:pt modelId="{1AF292CA-690F-4D0F-970F-59198D243297}" type="pres">
      <dgm:prSet presAssocID="{29B63F9D-3FC2-4CFD-A3D4-8BE7419820D1}" presName="sibTrans" presStyleCnt="0"/>
      <dgm:spPr/>
    </dgm:pt>
    <dgm:pt modelId="{0F91DD60-531C-4CC5-BAF7-68CE7CE3B2FC}" type="pres">
      <dgm:prSet presAssocID="{FF583829-57A8-4855-8F1F-024F9E04E48B}" presName="node" presStyleLbl="node1" presStyleIdx="3" presStyleCnt="5">
        <dgm:presLayoutVars>
          <dgm:bulletEnabled val="1"/>
        </dgm:presLayoutVars>
      </dgm:prSet>
      <dgm:spPr/>
    </dgm:pt>
    <dgm:pt modelId="{B471567C-0EBF-4833-A8BE-2B875F04D282}" type="pres">
      <dgm:prSet presAssocID="{09D9CB20-5C34-42F0-89D6-37906222E259}" presName="sibTrans" presStyleCnt="0"/>
      <dgm:spPr/>
    </dgm:pt>
    <dgm:pt modelId="{0765EC21-AB19-473A-BFC7-4A09B567CF5F}" type="pres">
      <dgm:prSet presAssocID="{DDF72DC7-A2AD-4A78-B4BC-B4C23FA5F2E3}" presName="node" presStyleLbl="node1" presStyleIdx="4" presStyleCnt="5">
        <dgm:presLayoutVars>
          <dgm:bulletEnabled val="1"/>
        </dgm:presLayoutVars>
      </dgm:prSet>
      <dgm:spPr/>
    </dgm:pt>
  </dgm:ptLst>
  <dgm:cxnLst>
    <dgm:cxn modelId="{7457733A-9C52-4178-93F7-B01D48BE33BD}" srcId="{DE4E411B-C1F7-4120-8C1C-D5A21DC167E1}" destId="{DDF72DC7-A2AD-4A78-B4BC-B4C23FA5F2E3}" srcOrd="4" destOrd="0" parTransId="{5F215770-0DDC-4F7F-A111-8096853380C3}" sibTransId="{E9293415-6921-49DB-B2EC-919A1892B063}"/>
    <dgm:cxn modelId="{0D27DB62-6196-42F9-AB9F-FC37E33CD653}" srcId="{DE4E411B-C1F7-4120-8C1C-D5A21DC167E1}" destId="{7DE38405-9883-4805-B431-9D88BE9CCDC2}" srcOrd="1" destOrd="0" parTransId="{84ED09F8-7DEA-491C-A326-4BA93081208E}" sibTransId="{C2694832-E712-4A49-9B08-244DF3BB6853}"/>
    <dgm:cxn modelId="{008CD545-E331-4BA5-8B09-ABB681EE66AB}" srcId="{DE4E411B-C1F7-4120-8C1C-D5A21DC167E1}" destId="{58331AC8-88E2-4404-BB4A-17F1825EED15}" srcOrd="0" destOrd="0" parTransId="{89018184-D0E0-465A-8AD7-38E7DAE87255}" sibTransId="{2D7FB9DF-DA29-4BA4-A269-8D179131776B}"/>
    <dgm:cxn modelId="{142EE44D-CC8B-4EB2-91A5-A68890105827}" type="presOf" srcId="{58331AC8-88E2-4404-BB4A-17F1825EED15}" destId="{B6E59355-C82D-4B84-B4B0-9DBD6450D35F}" srcOrd="0" destOrd="0" presId="urn:microsoft.com/office/officeart/2005/8/layout/default"/>
    <dgm:cxn modelId="{D0DCEC88-6FA1-479D-82C6-64BC33B9213F}" srcId="{DE4E411B-C1F7-4120-8C1C-D5A21DC167E1}" destId="{FF583829-57A8-4855-8F1F-024F9E04E48B}" srcOrd="3" destOrd="0" parTransId="{BB6DEB02-E068-4C4B-B4FD-E6E6C8B0C436}" sibTransId="{09D9CB20-5C34-42F0-89D6-37906222E259}"/>
    <dgm:cxn modelId="{D5352596-351C-4688-84CB-46B8FA743B18}" type="presOf" srcId="{24341777-C220-4994-B195-59A1296858CA}" destId="{EF9B86B7-EDAF-45FF-AFBA-52BEE2243B85}" srcOrd="0" destOrd="0" presId="urn:microsoft.com/office/officeart/2005/8/layout/default"/>
    <dgm:cxn modelId="{5B7EAF97-429A-41EA-8C0C-E0E85E5F4673}" type="presOf" srcId="{DDF72DC7-A2AD-4A78-B4BC-B4C23FA5F2E3}" destId="{0765EC21-AB19-473A-BFC7-4A09B567CF5F}" srcOrd="0" destOrd="0" presId="urn:microsoft.com/office/officeart/2005/8/layout/default"/>
    <dgm:cxn modelId="{7E02709D-A82D-4BC9-AED4-F345BADB6B18}" type="presOf" srcId="{DE4E411B-C1F7-4120-8C1C-D5A21DC167E1}" destId="{13F495F1-59A3-4FF8-8884-B9F3B3BC0695}" srcOrd="0" destOrd="0" presId="urn:microsoft.com/office/officeart/2005/8/layout/default"/>
    <dgm:cxn modelId="{E5B2AFAC-D5F9-431D-A771-72DFA34E280A}" type="presOf" srcId="{7DE38405-9883-4805-B431-9D88BE9CCDC2}" destId="{2949B302-70A9-47F2-A66E-30C528D94A6B}" srcOrd="0" destOrd="0" presId="urn:microsoft.com/office/officeart/2005/8/layout/default"/>
    <dgm:cxn modelId="{55AAB6DA-360D-4833-8BFF-FE5E55F7418F}" srcId="{DE4E411B-C1F7-4120-8C1C-D5A21DC167E1}" destId="{24341777-C220-4994-B195-59A1296858CA}" srcOrd="2" destOrd="0" parTransId="{8A38A46D-9740-4DE8-BF8F-9C497467BE5D}" sibTransId="{29B63F9D-3FC2-4CFD-A3D4-8BE7419820D1}"/>
    <dgm:cxn modelId="{0B0845E2-0EB0-4B51-975A-E6866A1B5AF5}" type="presOf" srcId="{FF583829-57A8-4855-8F1F-024F9E04E48B}" destId="{0F91DD60-531C-4CC5-BAF7-68CE7CE3B2FC}" srcOrd="0" destOrd="0" presId="urn:microsoft.com/office/officeart/2005/8/layout/default"/>
    <dgm:cxn modelId="{AA6C470A-509C-4096-943A-BC5C5658E7BC}" type="presParOf" srcId="{13F495F1-59A3-4FF8-8884-B9F3B3BC0695}" destId="{B6E59355-C82D-4B84-B4B0-9DBD6450D35F}" srcOrd="0" destOrd="0" presId="urn:microsoft.com/office/officeart/2005/8/layout/default"/>
    <dgm:cxn modelId="{979A7BB7-51A8-40D4-9F06-67BA499ACC20}" type="presParOf" srcId="{13F495F1-59A3-4FF8-8884-B9F3B3BC0695}" destId="{318AFF35-60D4-4947-84BE-2A60B9511AEE}" srcOrd="1" destOrd="0" presId="urn:microsoft.com/office/officeart/2005/8/layout/default"/>
    <dgm:cxn modelId="{9DCCE59E-956F-45FD-AB39-D5E18C9224C8}" type="presParOf" srcId="{13F495F1-59A3-4FF8-8884-B9F3B3BC0695}" destId="{2949B302-70A9-47F2-A66E-30C528D94A6B}" srcOrd="2" destOrd="0" presId="urn:microsoft.com/office/officeart/2005/8/layout/default"/>
    <dgm:cxn modelId="{A44464C2-AECD-4DE3-A17D-5167263B51E4}" type="presParOf" srcId="{13F495F1-59A3-4FF8-8884-B9F3B3BC0695}" destId="{518965AC-9FB2-4A93-A6C7-8871BA2B75B4}" srcOrd="3" destOrd="0" presId="urn:microsoft.com/office/officeart/2005/8/layout/default"/>
    <dgm:cxn modelId="{0F997A0F-A26C-4D3A-A54E-42F5131A7014}" type="presParOf" srcId="{13F495F1-59A3-4FF8-8884-B9F3B3BC0695}" destId="{EF9B86B7-EDAF-45FF-AFBA-52BEE2243B85}" srcOrd="4" destOrd="0" presId="urn:microsoft.com/office/officeart/2005/8/layout/default"/>
    <dgm:cxn modelId="{C350D7B3-CA30-4A7B-8156-9E23E87B9AE1}" type="presParOf" srcId="{13F495F1-59A3-4FF8-8884-B9F3B3BC0695}" destId="{1AF292CA-690F-4D0F-970F-59198D243297}" srcOrd="5" destOrd="0" presId="urn:microsoft.com/office/officeart/2005/8/layout/default"/>
    <dgm:cxn modelId="{558596AF-4783-4C32-A85C-E51D4653735C}" type="presParOf" srcId="{13F495F1-59A3-4FF8-8884-B9F3B3BC0695}" destId="{0F91DD60-531C-4CC5-BAF7-68CE7CE3B2FC}" srcOrd="6" destOrd="0" presId="urn:microsoft.com/office/officeart/2005/8/layout/default"/>
    <dgm:cxn modelId="{3064AE8C-6952-4510-A150-CC38C4DB5382}" type="presParOf" srcId="{13F495F1-59A3-4FF8-8884-B9F3B3BC0695}" destId="{B471567C-0EBF-4833-A8BE-2B875F04D282}" srcOrd="7" destOrd="0" presId="urn:microsoft.com/office/officeart/2005/8/layout/default"/>
    <dgm:cxn modelId="{249CCD86-DE9A-4669-ABC6-A2D77ACE47AA}" type="presParOf" srcId="{13F495F1-59A3-4FF8-8884-B9F3B3BC0695}" destId="{0765EC21-AB19-473A-BFC7-4A09B567CF5F}"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D275F3-17AA-415F-99FC-0A69F147BE08}">
      <dsp:nvSpPr>
        <dsp:cNvPr id="0" name=""/>
        <dsp:cNvSpPr/>
      </dsp:nvSpPr>
      <dsp:spPr>
        <a:xfrm>
          <a:off x="0" y="803628"/>
          <a:ext cx="5821767" cy="84240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kern="1200"/>
            <a:t>Fair Housing Act</a:t>
          </a:r>
        </a:p>
      </dsp:txBody>
      <dsp:txXfrm>
        <a:off x="41123" y="844751"/>
        <a:ext cx="5739521" cy="760154"/>
      </dsp:txXfrm>
    </dsp:sp>
    <dsp:sp modelId="{5061A23B-F0DC-405E-8335-5F9019E24991}">
      <dsp:nvSpPr>
        <dsp:cNvPr id="0" name=""/>
        <dsp:cNvSpPr/>
      </dsp:nvSpPr>
      <dsp:spPr>
        <a:xfrm>
          <a:off x="0" y="1749708"/>
          <a:ext cx="5821767" cy="842400"/>
        </a:xfrm>
        <a:prstGeom prst="roundRect">
          <a:avLst/>
        </a:prstGeom>
        <a:solidFill>
          <a:schemeClr val="accent2">
            <a:hueOff val="843311"/>
            <a:satOff val="-15954"/>
            <a:lumOff val="-111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kern="1200"/>
            <a:t>HUD Regulations</a:t>
          </a:r>
        </a:p>
      </dsp:txBody>
      <dsp:txXfrm>
        <a:off x="41123" y="1790831"/>
        <a:ext cx="5739521" cy="760154"/>
      </dsp:txXfrm>
    </dsp:sp>
    <dsp:sp modelId="{622B9CAA-5477-48AD-BDBA-A9BBEA7963A4}">
      <dsp:nvSpPr>
        <dsp:cNvPr id="0" name=""/>
        <dsp:cNvSpPr/>
      </dsp:nvSpPr>
      <dsp:spPr>
        <a:xfrm>
          <a:off x="0" y="2695788"/>
          <a:ext cx="5821767" cy="842400"/>
        </a:xfrm>
        <a:prstGeom prst="roundRect">
          <a:avLst/>
        </a:prstGeom>
        <a:solidFill>
          <a:schemeClr val="accent2">
            <a:hueOff val="1686623"/>
            <a:satOff val="-31908"/>
            <a:lumOff val="-22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kern="1200"/>
            <a:t>Domestic Violence Issues</a:t>
          </a:r>
          <a:endParaRPr lang="en-US" sz="3600" kern="1200" dirty="0"/>
        </a:p>
      </dsp:txBody>
      <dsp:txXfrm>
        <a:off x="41123" y="2736911"/>
        <a:ext cx="5739521" cy="760154"/>
      </dsp:txXfrm>
    </dsp:sp>
    <dsp:sp modelId="{8CEA4BE3-1636-49D1-A4E2-99A42D249682}">
      <dsp:nvSpPr>
        <dsp:cNvPr id="0" name=""/>
        <dsp:cNvSpPr/>
      </dsp:nvSpPr>
      <dsp:spPr>
        <a:xfrm>
          <a:off x="0" y="3641869"/>
          <a:ext cx="5821767" cy="842400"/>
        </a:xfrm>
        <a:prstGeom prst="roundRect">
          <a:avLst/>
        </a:prstGeom>
        <a:solidFill>
          <a:schemeClr val="accent2">
            <a:hueOff val="2529934"/>
            <a:satOff val="-47862"/>
            <a:lumOff val="-333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kern="1200" dirty="0"/>
            <a:t>The housing wealth gap</a:t>
          </a:r>
        </a:p>
      </dsp:txBody>
      <dsp:txXfrm>
        <a:off x="41123" y="3682992"/>
        <a:ext cx="5739521" cy="7601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4554E8-86C3-474D-A9ED-7C50963F56D2}">
      <dsp:nvSpPr>
        <dsp:cNvPr id="0" name=""/>
        <dsp:cNvSpPr/>
      </dsp:nvSpPr>
      <dsp:spPr>
        <a:xfrm>
          <a:off x="0" y="1421911"/>
          <a:ext cx="6281873" cy="4032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F9913A7-561D-4DC6-8D1F-864865BEF7DE}">
      <dsp:nvSpPr>
        <dsp:cNvPr id="0" name=""/>
        <dsp:cNvSpPr/>
      </dsp:nvSpPr>
      <dsp:spPr>
        <a:xfrm>
          <a:off x="314093" y="1185751"/>
          <a:ext cx="4397311" cy="47232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6208" tIns="0" rIns="166208" bIns="0" numCol="1" spcCol="1270" anchor="ctr" anchorCtr="0">
          <a:noAutofit/>
        </a:bodyPr>
        <a:lstStyle/>
        <a:p>
          <a:pPr marL="0" lvl="0" indent="0" algn="l" defTabSz="711200">
            <a:lnSpc>
              <a:spcPct val="90000"/>
            </a:lnSpc>
            <a:spcBef>
              <a:spcPct val="0"/>
            </a:spcBef>
            <a:spcAft>
              <a:spcPct val="35000"/>
            </a:spcAft>
            <a:buNone/>
          </a:pPr>
          <a:r>
            <a:rPr lang="en-US" sz="1600" kern="1200"/>
            <a:t>Scope: sales, rental or financing of housing </a:t>
          </a:r>
        </a:p>
      </dsp:txBody>
      <dsp:txXfrm>
        <a:off x="337150" y="1208808"/>
        <a:ext cx="4351197" cy="426206"/>
      </dsp:txXfrm>
    </dsp:sp>
    <dsp:sp modelId="{3F5DD298-2A88-4DF0-9187-EADF6B086E2E}">
      <dsp:nvSpPr>
        <dsp:cNvPr id="0" name=""/>
        <dsp:cNvSpPr/>
      </dsp:nvSpPr>
      <dsp:spPr>
        <a:xfrm>
          <a:off x="0" y="2147671"/>
          <a:ext cx="6281873" cy="19152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87543" tIns="333248" rIns="487543"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a:t>race, </a:t>
          </a:r>
        </a:p>
        <a:p>
          <a:pPr marL="171450" lvl="1" indent="-171450" algn="l" defTabSz="711200">
            <a:lnSpc>
              <a:spcPct val="90000"/>
            </a:lnSpc>
            <a:spcBef>
              <a:spcPct val="0"/>
            </a:spcBef>
            <a:spcAft>
              <a:spcPct val="15000"/>
            </a:spcAft>
            <a:buChar char="•"/>
          </a:pPr>
          <a:r>
            <a:rPr lang="en-US" sz="1600" kern="1200"/>
            <a:t>religion,</a:t>
          </a:r>
        </a:p>
        <a:p>
          <a:pPr marL="171450" lvl="1" indent="-171450" algn="l" defTabSz="711200">
            <a:lnSpc>
              <a:spcPct val="90000"/>
            </a:lnSpc>
            <a:spcBef>
              <a:spcPct val="0"/>
            </a:spcBef>
            <a:spcAft>
              <a:spcPct val="15000"/>
            </a:spcAft>
            <a:buChar char="•"/>
          </a:pPr>
          <a:r>
            <a:rPr lang="en-US" sz="1600" kern="1200"/>
            <a:t>national origin</a:t>
          </a:r>
        </a:p>
        <a:p>
          <a:pPr marL="171450" lvl="1" indent="-171450" algn="l" defTabSz="711200">
            <a:lnSpc>
              <a:spcPct val="90000"/>
            </a:lnSpc>
            <a:spcBef>
              <a:spcPct val="0"/>
            </a:spcBef>
            <a:spcAft>
              <a:spcPct val="15000"/>
            </a:spcAft>
            <a:buChar char="•"/>
          </a:pPr>
          <a:r>
            <a:rPr lang="en-US" sz="1600" kern="1200"/>
            <a:t>sex</a:t>
          </a:r>
        </a:p>
        <a:p>
          <a:pPr marL="171450" lvl="1" indent="-171450" algn="l" defTabSz="711200">
            <a:lnSpc>
              <a:spcPct val="90000"/>
            </a:lnSpc>
            <a:spcBef>
              <a:spcPct val="0"/>
            </a:spcBef>
            <a:spcAft>
              <a:spcPct val="15000"/>
            </a:spcAft>
            <a:buChar char="•"/>
          </a:pPr>
          <a:r>
            <a:rPr lang="en-US" sz="1600" kern="1200"/>
            <a:t>handicap (added later)</a:t>
          </a:r>
        </a:p>
        <a:p>
          <a:pPr marL="171450" lvl="1" indent="-171450" algn="l" defTabSz="711200">
            <a:lnSpc>
              <a:spcPct val="90000"/>
            </a:lnSpc>
            <a:spcBef>
              <a:spcPct val="0"/>
            </a:spcBef>
            <a:spcAft>
              <a:spcPct val="15000"/>
            </a:spcAft>
            <a:buChar char="•"/>
          </a:pPr>
          <a:r>
            <a:rPr lang="en-US" sz="1600" kern="1200"/>
            <a:t>and family status (added later)</a:t>
          </a:r>
        </a:p>
      </dsp:txBody>
      <dsp:txXfrm>
        <a:off x="0" y="2147671"/>
        <a:ext cx="6281873" cy="1915200"/>
      </dsp:txXfrm>
    </dsp:sp>
    <dsp:sp modelId="{7F415328-95FF-46DB-94B9-9404B741A358}">
      <dsp:nvSpPr>
        <dsp:cNvPr id="0" name=""/>
        <dsp:cNvSpPr/>
      </dsp:nvSpPr>
      <dsp:spPr>
        <a:xfrm>
          <a:off x="314093" y="1911511"/>
          <a:ext cx="4397311" cy="47232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6208" tIns="0" rIns="166208" bIns="0" numCol="1" spcCol="1270" anchor="ctr" anchorCtr="0">
          <a:noAutofit/>
        </a:bodyPr>
        <a:lstStyle/>
        <a:p>
          <a:pPr marL="0" lvl="0" indent="0" algn="l" defTabSz="711200">
            <a:lnSpc>
              <a:spcPct val="90000"/>
            </a:lnSpc>
            <a:spcBef>
              <a:spcPct val="0"/>
            </a:spcBef>
            <a:spcAft>
              <a:spcPct val="35000"/>
            </a:spcAft>
            <a:buNone/>
          </a:pPr>
          <a:r>
            <a:rPr lang="en-US" sz="1600" kern="1200"/>
            <a:t>Protected classes:</a:t>
          </a:r>
        </a:p>
      </dsp:txBody>
      <dsp:txXfrm>
        <a:off x="337150" y="1934568"/>
        <a:ext cx="4351197" cy="4262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B824EC-20E4-4015-9030-6DFD625DECA4}">
      <dsp:nvSpPr>
        <dsp:cNvPr id="0" name=""/>
        <dsp:cNvSpPr/>
      </dsp:nvSpPr>
      <dsp:spPr>
        <a:xfrm>
          <a:off x="0" y="7286"/>
          <a:ext cx="5821767" cy="260354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Cannot discriminate in housing based on “race, religion, color, sex, disability, national origin, ancestry, sexual orientation or gender identity, or familiar status”</a:t>
          </a:r>
        </a:p>
      </dsp:txBody>
      <dsp:txXfrm>
        <a:off x="127094" y="134380"/>
        <a:ext cx="5567579" cy="2349354"/>
      </dsp:txXfrm>
    </dsp:sp>
    <dsp:sp modelId="{8350D285-949D-43BB-B635-EBE86EBF9681}">
      <dsp:nvSpPr>
        <dsp:cNvPr id="0" name=""/>
        <dsp:cNvSpPr/>
      </dsp:nvSpPr>
      <dsp:spPr>
        <a:xfrm>
          <a:off x="0" y="2677069"/>
          <a:ext cx="5821767" cy="2603542"/>
        </a:xfrm>
        <a:prstGeom prst="roundRect">
          <a:avLst/>
        </a:prstGeom>
        <a:solidFill>
          <a:schemeClr val="accent2">
            <a:hueOff val="2529934"/>
            <a:satOff val="-47862"/>
            <a:lumOff val="-333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“The promotion of equal opportunity without regard to race, religion, color, sex, disabiltiy, national origin, ancestry, sexual orientation or gender identity, or familial status in the case of housing, through reasonable methods is the purpose of this Article.”</a:t>
          </a:r>
        </a:p>
      </dsp:txBody>
      <dsp:txXfrm>
        <a:off x="127094" y="2804163"/>
        <a:ext cx="5567579" cy="234935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749758-D5AD-48A3-AA67-036E7CF85652}">
      <dsp:nvSpPr>
        <dsp:cNvPr id="0" name=""/>
        <dsp:cNvSpPr/>
      </dsp:nvSpPr>
      <dsp:spPr>
        <a:xfrm>
          <a:off x="0" y="89749"/>
          <a:ext cx="5821767" cy="1656719"/>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Title VII’s prohibition on discrimination “because of ….sex” covers discrimination on the basis of gender identity and sexual orientation,</a:t>
          </a:r>
        </a:p>
      </dsp:txBody>
      <dsp:txXfrm>
        <a:off x="80874" y="170623"/>
        <a:ext cx="5660019" cy="1494971"/>
      </dsp:txXfrm>
    </dsp:sp>
    <dsp:sp modelId="{8DA86500-EEA9-4E9D-807C-CAFACBBBB1B2}">
      <dsp:nvSpPr>
        <dsp:cNvPr id="0" name=""/>
        <dsp:cNvSpPr/>
      </dsp:nvSpPr>
      <dsp:spPr>
        <a:xfrm>
          <a:off x="0" y="1815589"/>
          <a:ext cx="5821767" cy="1656719"/>
        </a:xfrm>
        <a:prstGeom prst="roundRect">
          <a:avLst/>
        </a:prstGeom>
        <a:solidFill>
          <a:schemeClr val="accent2">
            <a:hueOff val="1264967"/>
            <a:satOff val="-23931"/>
            <a:lumOff val="-166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a person who “discriminates against homosexual or transgender employees necessarily and intentionally applies sex-based rule”</a:t>
          </a:r>
        </a:p>
      </dsp:txBody>
      <dsp:txXfrm>
        <a:off x="80874" y="1896463"/>
        <a:ext cx="5660019" cy="1494971"/>
      </dsp:txXfrm>
    </dsp:sp>
    <dsp:sp modelId="{5AA2B294-A28E-4740-8D65-BCDAE9B52E42}">
      <dsp:nvSpPr>
        <dsp:cNvPr id="0" name=""/>
        <dsp:cNvSpPr/>
      </dsp:nvSpPr>
      <dsp:spPr>
        <a:xfrm>
          <a:off x="0" y="3541429"/>
          <a:ext cx="5821767" cy="1656719"/>
        </a:xfrm>
        <a:prstGeom prst="roundRect">
          <a:avLst/>
        </a:prstGeom>
        <a:solidFill>
          <a:schemeClr val="accent2">
            <a:hueOff val="2529934"/>
            <a:satOff val="-47862"/>
            <a:lumOff val="-333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i="1" kern="1200"/>
            <a:t>Bostock v. Clayton County, 140 S.Ct. 1731, 1734(2020)</a:t>
          </a:r>
          <a:endParaRPr lang="en-US" sz="2400" kern="1200"/>
        </a:p>
      </dsp:txBody>
      <dsp:txXfrm>
        <a:off x="80874" y="3622303"/>
        <a:ext cx="5660019" cy="149497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976A38-BAEB-477B-9EFB-BF5A89E3ABEF}">
      <dsp:nvSpPr>
        <dsp:cNvPr id="0" name=""/>
        <dsp:cNvSpPr/>
      </dsp:nvSpPr>
      <dsp:spPr>
        <a:xfrm>
          <a:off x="0" y="0"/>
          <a:ext cx="8990074" cy="1252640"/>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Need neither physical or psychological harm</a:t>
          </a:r>
        </a:p>
      </dsp:txBody>
      <dsp:txXfrm>
        <a:off x="36689" y="36689"/>
        <a:ext cx="7638376" cy="1179262"/>
      </dsp:txXfrm>
    </dsp:sp>
    <dsp:sp modelId="{9D50E302-14FB-43DD-A02A-FB8C018D6E87}">
      <dsp:nvSpPr>
        <dsp:cNvPr id="0" name=""/>
        <dsp:cNvSpPr/>
      </dsp:nvSpPr>
      <dsp:spPr>
        <a:xfrm>
          <a:off x="793241" y="1461413"/>
          <a:ext cx="8990074" cy="1252640"/>
        </a:xfrm>
        <a:prstGeom prst="roundRect">
          <a:avLst>
            <a:gd name="adj" fmla="val 10000"/>
          </a:avLst>
        </a:prstGeom>
        <a:solidFill>
          <a:schemeClr val="accent2">
            <a:hueOff val="1264967"/>
            <a:satOff val="-23931"/>
            <a:lumOff val="-1667"/>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Reasonable person perspective</a:t>
          </a:r>
        </a:p>
      </dsp:txBody>
      <dsp:txXfrm>
        <a:off x="829930" y="1498102"/>
        <a:ext cx="7309238" cy="1179262"/>
      </dsp:txXfrm>
    </dsp:sp>
    <dsp:sp modelId="{D80B7EC0-ECE1-49D1-87CA-87C3B6DC8DEE}">
      <dsp:nvSpPr>
        <dsp:cNvPr id="0" name=""/>
        <dsp:cNvSpPr/>
      </dsp:nvSpPr>
      <dsp:spPr>
        <a:xfrm>
          <a:off x="1586483" y="2922827"/>
          <a:ext cx="8990074" cy="1252640"/>
        </a:xfrm>
        <a:prstGeom prst="roundRect">
          <a:avLst>
            <a:gd name="adj" fmla="val 10000"/>
          </a:avLst>
        </a:prstGeom>
        <a:solidFill>
          <a:schemeClr val="accent2">
            <a:hueOff val="2529934"/>
            <a:satOff val="-47862"/>
            <a:lumOff val="-3334"/>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One unwelcome act is enough if it is severe enough</a:t>
          </a:r>
        </a:p>
      </dsp:txBody>
      <dsp:txXfrm>
        <a:off x="1623172" y="2959516"/>
        <a:ext cx="7309238" cy="1179262"/>
      </dsp:txXfrm>
    </dsp:sp>
    <dsp:sp modelId="{997FFF3D-FC88-494C-A3AC-31C91351606B}">
      <dsp:nvSpPr>
        <dsp:cNvPr id="0" name=""/>
        <dsp:cNvSpPr/>
      </dsp:nvSpPr>
      <dsp:spPr>
        <a:xfrm>
          <a:off x="8175858" y="949918"/>
          <a:ext cx="814216" cy="814216"/>
        </a:xfrm>
        <a:prstGeom prst="downArrow">
          <a:avLst>
            <a:gd name="adj1" fmla="val 55000"/>
            <a:gd name="adj2" fmla="val 45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359057" y="949918"/>
        <a:ext cx="447818" cy="612698"/>
      </dsp:txXfrm>
    </dsp:sp>
    <dsp:sp modelId="{7C2C4FD6-BAF2-4F7C-9037-5C74AA755EB3}">
      <dsp:nvSpPr>
        <dsp:cNvPr id="0" name=""/>
        <dsp:cNvSpPr/>
      </dsp:nvSpPr>
      <dsp:spPr>
        <a:xfrm>
          <a:off x="8969099" y="2402981"/>
          <a:ext cx="814216" cy="814216"/>
        </a:xfrm>
        <a:prstGeom prst="downArrow">
          <a:avLst>
            <a:gd name="adj1" fmla="val 55000"/>
            <a:gd name="adj2" fmla="val 45000"/>
          </a:avLst>
        </a:prstGeom>
        <a:solidFill>
          <a:schemeClr val="accent2">
            <a:tint val="40000"/>
            <a:alpha val="90000"/>
            <a:hueOff val="3524137"/>
            <a:satOff val="-59496"/>
            <a:lumOff val="-3708"/>
            <a:alphaOff val="0"/>
          </a:schemeClr>
        </a:solidFill>
        <a:ln w="15875" cap="flat" cmpd="sng" algn="ctr">
          <a:solidFill>
            <a:schemeClr val="accent2">
              <a:tint val="40000"/>
              <a:alpha val="90000"/>
              <a:hueOff val="3524137"/>
              <a:satOff val="-59496"/>
              <a:lumOff val="-37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152298" y="2402981"/>
        <a:ext cx="447818" cy="61269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59DB37-1D54-40F1-B499-ABF5E9531C99}">
      <dsp:nvSpPr>
        <dsp:cNvPr id="0" name=""/>
        <dsp:cNvSpPr/>
      </dsp:nvSpPr>
      <dsp:spPr>
        <a:xfrm>
          <a:off x="891840" y="2239"/>
          <a:ext cx="1681933" cy="1009160"/>
        </a:xfrm>
        <a:prstGeom prst="rect">
          <a:avLst/>
        </a:prstGeom>
        <a:gradFill rotWithShape="0">
          <a:gsLst>
            <a:gs pos="0">
              <a:schemeClr val="dk2">
                <a:hueOff val="0"/>
                <a:satOff val="0"/>
                <a:lumOff val="0"/>
                <a:alphaOff val="0"/>
                <a:tint val="98000"/>
                <a:satMod val="110000"/>
                <a:lumMod val="104000"/>
              </a:schemeClr>
            </a:gs>
            <a:gs pos="69000">
              <a:schemeClr val="dk2">
                <a:hueOff val="0"/>
                <a:satOff val="0"/>
                <a:lumOff val="0"/>
                <a:alphaOff val="0"/>
                <a:shade val="84000"/>
                <a:satMod val="130000"/>
                <a:lumMod val="92000"/>
              </a:schemeClr>
            </a:gs>
            <a:gs pos="100000">
              <a:schemeClr val="dk2">
                <a:hueOff val="0"/>
                <a:satOff val="0"/>
                <a:lumOff val="0"/>
                <a:alphaOff val="0"/>
                <a:shade val="76000"/>
                <a:satMod val="130000"/>
                <a:lumMod val="8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1) member of protected class</a:t>
          </a:r>
        </a:p>
      </dsp:txBody>
      <dsp:txXfrm>
        <a:off x="891840" y="2239"/>
        <a:ext cx="1681933" cy="1009160"/>
      </dsp:txXfrm>
    </dsp:sp>
    <dsp:sp modelId="{4B06D205-81C1-4DDB-9538-D652AC3E796C}">
      <dsp:nvSpPr>
        <dsp:cNvPr id="0" name=""/>
        <dsp:cNvSpPr/>
      </dsp:nvSpPr>
      <dsp:spPr>
        <a:xfrm>
          <a:off x="2741967" y="2239"/>
          <a:ext cx="1681933" cy="1009160"/>
        </a:xfrm>
        <a:prstGeom prst="rect">
          <a:avLst/>
        </a:prstGeom>
        <a:gradFill rotWithShape="0">
          <a:gsLst>
            <a:gs pos="0">
              <a:schemeClr val="dk2">
                <a:hueOff val="0"/>
                <a:satOff val="0"/>
                <a:lumOff val="0"/>
                <a:alphaOff val="0"/>
                <a:tint val="98000"/>
                <a:satMod val="110000"/>
                <a:lumMod val="104000"/>
              </a:schemeClr>
            </a:gs>
            <a:gs pos="69000">
              <a:schemeClr val="dk2">
                <a:hueOff val="0"/>
                <a:satOff val="0"/>
                <a:lumOff val="0"/>
                <a:alphaOff val="0"/>
                <a:shade val="84000"/>
                <a:satMod val="130000"/>
                <a:lumMod val="92000"/>
              </a:schemeClr>
            </a:gs>
            <a:gs pos="100000">
              <a:schemeClr val="dk2">
                <a:hueOff val="0"/>
                <a:satOff val="0"/>
                <a:lumOff val="0"/>
                <a:alphaOff val="0"/>
                <a:shade val="76000"/>
                <a:satMod val="130000"/>
                <a:lumMod val="8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2) tenant subject to unwanted sexual advances, favors or other sexual conduct</a:t>
          </a:r>
        </a:p>
      </dsp:txBody>
      <dsp:txXfrm>
        <a:off x="2741967" y="2239"/>
        <a:ext cx="1681933" cy="1009160"/>
      </dsp:txXfrm>
    </dsp:sp>
    <dsp:sp modelId="{ADF34F91-35A7-4DD5-B8F2-A905A376B82D}">
      <dsp:nvSpPr>
        <dsp:cNvPr id="0" name=""/>
        <dsp:cNvSpPr/>
      </dsp:nvSpPr>
      <dsp:spPr>
        <a:xfrm>
          <a:off x="891840" y="1179593"/>
          <a:ext cx="1681933" cy="1009160"/>
        </a:xfrm>
        <a:prstGeom prst="rect">
          <a:avLst/>
        </a:prstGeom>
        <a:gradFill rotWithShape="0">
          <a:gsLst>
            <a:gs pos="0">
              <a:schemeClr val="dk2">
                <a:hueOff val="0"/>
                <a:satOff val="0"/>
                <a:lumOff val="0"/>
                <a:alphaOff val="0"/>
                <a:tint val="98000"/>
                <a:satMod val="110000"/>
                <a:lumMod val="104000"/>
              </a:schemeClr>
            </a:gs>
            <a:gs pos="69000">
              <a:schemeClr val="dk2">
                <a:hueOff val="0"/>
                <a:satOff val="0"/>
                <a:lumOff val="0"/>
                <a:alphaOff val="0"/>
                <a:shade val="84000"/>
                <a:satMod val="130000"/>
                <a:lumMod val="92000"/>
              </a:schemeClr>
            </a:gs>
            <a:gs pos="100000">
              <a:schemeClr val="dk2">
                <a:hueOff val="0"/>
                <a:satOff val="0"/>
                <a:lumOff val="0"/>
                <a:alphaOff val="0"/>
                <a:shade val="76000"/>
                <a:satMod val="130000"/>
                <a:lumMod val="8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3) based on the sex of the tenant</a:t>
          </a:r>
        </a:p>
      </dsp:txBody>
      <dsp:txXfrm>
        <a:off x="891840" y="1179593"/>
        <a:ext cx="1681933" cy="1009160"/>
      </dsp:txXfrm>
    </dsp:sp>
    <dsp:sp modelId="{9135B67B-1285-4DB3-AF55-DDF0F4939E10}">
      <dsp:nvSpPr>
        <dsp:cNvPr id="0" name=""/>
        <dsp:cNvSpPr/>
      </dsp:nvSpPr>
      <dsp:spPr>
        <a:xfrm>
          <a:off x="2741967" y="1179593"/>
          <a:ext cx="1681933" cy="1009160"/>
        </a:xfrm>
        <a:prstGeom prst="rect">
          <a:avLst/>
        </a:prstGeom>
        <a:gradFill rotWithShape="0">
          <a:gsLst>
            <a:gs pos="0">
              <a:schemeClr val="dk2">
                <a:hueOff val="0"/>
                <a:satOff val="0"/>
                <a:lumOff val="0"/>
                <a:alphaOff val="0"/>
                <a:tint val="98000"/>
                <a:satMod val="110000"/>
                <a:lumMod val="104000"/>
              </a:schemeClr>
            </a:gs>
            <a:gs pos="69000">
              <a:schemeClr val="dk2">
                <a:hueOff val="0"/>
                <a:satOff val="0"/>
                <a:lumOff val="0"/>
                <a:alphaOff val="0"/>
                <a:shade val="84000"/>
                <a:satMod val="130000"/>
                <a:lumMod val="92000"/>
              </a:schemeClr>
            </a:gs>
            <a:gs pos="100000">
              <a:schemeClr val="dk2">
                <a:hueOff val="0"/>
                <a:satOff val="0"/>
                <a:lumOff val="0"/>
                <a:alphaOff val="0"/>
                <a:shade val="76000"/>
                <a:satMod val="130000"/>
                <a:lumMod val="8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4) severe or pervasive</a:t>
          </a:r>
        </a:p>
      </dsp:txBody>
      <dsp:txXfrm>
        <a:off x="2741967" y="1179593"/>
        <a:ext cx="1681933" cy="1009160"/>
      </dsp:txXfrm>
    </dsp:sp>
    <dsp:sp modelId="{44C1A7A7-1C32-48CD-B4AE-F2AEC1ACC068}">
      <dsp:nvSpPr>
        <dsp:cNvPr id="0" name=""/>
        <dsp:cNvSpPr/>
      </dsp:nvSpPr>
      <dsp:spPr>
        <a:xfrm>
          <a:off x="641871" y="2356947"/>
          <a:ext cx="4031999" cy="1009160"/>
        </a:xfrm>
        <a:prstGeom prst="rect">
          <a:avLst/>
        </a:prstGeom>
        <a:gradFill rotWithShape="0">
          <a:gsLst>
            <a:gs pos="0">
              <a:schemeClr val="dk2">
                <a:hueOff val="0"/>
                <a:satOff val="0"/>
                <a:lumOff val="0"/>
                <a:alphaOff val="0"/>
                <a:tint val="98000"/>
                <a:satMod val="110000"/>
                <a:lumMod val="104000"/>
              </a:schemeClr>
            </a:gs>
            <a:gs pos="69000">
              <a:schemeClr val="dk2">
                <a:hueOff val="0"/>
                <a:satOff val="0"/>
                <a:lumOff val="0"/>
                <a:alphaOff val="0"/>
                <a:shade val="84000"/>
                <a:satMod val="130000"/>
                <a:lumMod val="92000"/>
              </a:schemeClr>
            </a:gs>
            <a:gs pos="100000">
              <a:schemeClr val="dk2">
                <a:hueOff val="0"/>
                <a:satOff val="0"/>
                <a:lumOff val="0"/>
                <a:alphaOff val="0"/>
                <a:shade val="76000"/>
                <a:satMod val="130000"/>
                <a:lumMod val="8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West v. DJ Mortgage, LLC, 164 F. Supp.3d. 1393, 1398 (N.D. Georgia, 2016)</a:t>
          </a:r>
        </a:p>
      </dsp:txBody>
      <dsp:txXfrm>
        <a:off x="641871" y="2356947"/>
        <a:ext cx="4031999" cy="10091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CD4C6-A9D8-4175-856E-DDE0A0D85C30}">
      <dsp:nvSpPr>
        <dsp:cNvPr id="0" name=""/>
        <dsp:cNvSpPr/>
      </dsp:nvSpPr>
      <dsp:spPr>
        <a:xfrm>
          <a:off x="0" y="34668"/>
          <a:ext cx="5821767" cy="123552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(1) engaged in protected activity</a:t>
          </a:r>
        </a:p>
      </dsp:txBody>
      <dsp:txXfrm>
        <a:off x="60313" y="94981"/>
        <a:ext cx="5701141" cy="1114894"/>
      </dsp:txXfrm>
    </dsp:sp>
    <dsp:sp modelId="{185330EA-EBCA-4D70-B239-F476E8DD5A85}">
      <dsp:nvSpPr>
        <dsp:cNvPr id="0" name=""/>
        <dsp:cNvSpPr/>
      </dsp:nvSpPr>
      <dsp:spPr>
        <a:xfrm>
          <a:off x="0" y="1362348"/>
          <a:ext cx="5821767" cy="1235520"/>
        </a:xfrm>
        <a:prstGeom prst="roundRect">
          <a:avLst/>
        </a:prstGeom>
        <a:solidFill>
          <a:schemeClr val="accent2">
            <a:hueOff val="843311"/>
            <a:satOff val="-15954"/>
            <a:lumOff val="-111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(2) suffered an adverse action</a:t>
          </a:r>
        </a:p>
      </dsp:txBody>
      <dsp:txXfrm>
        <a:off x="60313" y="1422661"/>
        <a:ext cx="5701141" cy="1114894"/>
      </dsp:txXfrm>
    </dsp:sp>
    <dsp:sp modelId="{1B30CC6B-B35B-4FF0-8181-6F62C977575B}">
      <dsp:nvSpPr>
        <dsp:cNvPr id="0" name=""/>
        <dsp:cNvSpPr/>
      </dsp:nvSpPr>
      <dsp:spPr>
        <a:xfrm>
          <a:off x="0" y="2690029"/>
          <a:ext cx="5821767" cy="1235520"/>
        </a:xfrm>
        <a:prstGeom prst="roundRect">
          <a:avLst/>
        </a:prstGeom>
        <a:solidFill>
          <a:schemeClr val="accent2">
            <a:hueOff val="1686623"/>
            <a:satOff val="-31908"/>
            <a:lumOff val="-22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(3) causal connection between the two</a:t>
          </a:r>
        </a:p>
      </dsp:txBody>
      <dsp:txXfrm>
        <a:off x="60313" y="2750342"/>
        <a:ext cx="5701141" cy="1114894"/>
      </dsp:txXfrm>
    </dsp:sp>
    <dsp:sp modelId="{DBD85B84-14AC-4751-A41E-82195AEA3673}">
      <dsp:nvSpPr>
        <dsp:cNvPr id="0" name=""/>
        <dsp:cNvSpPr/>
      </dsp:nvSpPr>
      <dsp:spPr>
        <a:xfrm>
          <a:off x="0" y="4017709"/>
          <a:ext cx="5821767" cy="1235520"/>
        </a:xfrm>
        <a:prstGeom prst="roundRect">
          <a:avLst/>
        </a:prstGeom>
        <a:solidFill>
          <a:schemeClr val="accent2">
            <a:hueOff val="2529934"/>
            <a:satOff val="-47862"/>
            <a:lumOff val="-333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No animus required</a:t>
          </a:r>
        </a:p>
      </dsp:txBody>
      <dsp:txXfrm>
        <a:off x="60313" y="4078022"/>
        <a:ext cx="5701141" cy="111489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ED4B43-F707-4E08-975D-6D27C9C9F4F0}">
      <dsp:nvSpPr>
        <dsp:cNvPr id="0" name=""/>
        <dsp:cNvSpPr/>
      </dsp:nvSpPr>
      <dsp:spPr>
        <a:xfrm>
          <a:off x="0" y="637309"/>
          <a:ext cx="5821767" cy="1291679"/>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Discrimination was a significant barrier for older LGB individuals seeking housing</a:t>
          </a:r>
        </a:p>
      </dsp:txBody>
      <dsp:txXfrm>
        <a:off x="63055" y="700364"/>
        <a:ext cx="5695657" cy="1165569"/>
      </dsp:txXfrm>
    </dsp:sp>
    <dsp:sp modelId="{845C58F6-97E0-4B86-9969-229457355BA7}">
      <dsp:nvSpPr>
        <dsp:cNvPr id="0" name=""/>
        <dsp:cNvSpPr/>
      </dsp:nvSpPr>
      <dsp:spPr>
        <a:xfrm>
          <a:off x="0" y="1998109"/>
          <a:ext cx="5821767" cy="1291679"/>
        </a:xfrm>
        <a:prstGeom prst="roundRect">
          <a:avLst/>
        </a:prstGeom>
        <a:solidFill>
          <a:schemeClr val="accent2">
            <a:hueOff val="1264967"/>
            <a:satOff val="-23931"/>
            <a:lumOff val="-166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48% of tests found the LGB tester experienced some form of discrimination</a:t>
          </a:r>
        </a:p>
      </dsp:txBody>
      <dsp:txXfrm>
        <a:off x="63055" y="2061164"/>
        <a:ext cx="5695657" cy="1165569"/>
      </dsp:txXfrm>
    </dsp:sp>
    <dsp:sp modelId="{EBA6E4B7-FC2E-4A13-A604-ACFD880AB21E}">
      <dsp:nvSpPr>
        <dsp:cNvPr id="0" name=""/>
        <dsp:cNvSpPr/>
      </dsp:nvSpPr>
      <dsp:spPr>
        <a:xfrm>
          <a:off x="0" y="3358909"/>
          <a:ext cx="5821767" cy="1291679"/>
        </a:xfrm>
        <a:prstGeom prst="roundRect">
          <a:avLst/>
        </a:prstGeom>
        <a:solidFill>
          <a:schemeClr val="accent2">
            <a:hueOff val="2529934"/>
            <a:satOff val="-47862"/>
            <a:lumOff val="-333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i="1" kern="1200"/>
            <a:t>Opening Doors:  An Investigation of Barriers to Senior Housing for Same-Sex Couples, </a:t>
          </a:r>
          <a:r>
            <a:rPr lang="en-US" sz="2400" kern="1200"/>
            <a:t> Equal Rights Center  (2014).</a:t>
          </a:r>
        </a:p>
      </dsp:txBody>
      <dsp:txXfrm>
        <a:off x="63055" y="3421964"/>
        <a:ext cx="5695657" cy="116556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CEF141-9DE4-482B-8C31-692EFA033D0D}">
      <dsp:nvSpPr>
        <dsp:cNvPr id="0" name=""/>
        <dsp:cNvSpPr/>
      </dsp:nvSpPr>
      <dsp:spPr>
        <a:xfrm>
          <a:off x="0" y="10785"/>
          <a:ext cx="6275035" cy="166023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Domestic violence or family violence</a:t>
          </a:r>
        </a:p>
      </dsp:txBody>
      <dsp:txXfrm>
        <a:off x="81046" y="91831"/>
        <a:ext cx="6112943" cy="1498138"/>
      </dsp:txXfrm>
    </dsp:sp>
    <dsp:sp modelId="{B5821224-34CA-44DB-9016-8CEE571857D0}">
      <dsp:nvSpPr>
        <dsp:cNvPr id="0" name=""/>
        <dsp:cNvSpPr/>
      </dsp:nvSpPr>
      <dsp:spPr>
        <a:xfrm>
          <a:off x="0" y="1794855"/>
          <a:ext cx="6275035" cy="166023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Stalking</a:t>
          </a:r>
        </a:p>
      </dsp:txBody>
      <dsp:txXfrm>
        <a:off x="81046" y="1875901"/>
        <a:ext cx="6112943" cy="1498138"/>
      </dsp:txXfrm>
    </dsp:sp>
    <dsp:sp modelId="{83FC8F55-5684-41E9-B010-070E8971A5E2}">
      <dsp:nvSpPr>
        <dsp:cNvPr id="0" name=""/>
        <dsp:cNvSpPr/>
      </dsp:nvSpPr>
      <dsp:spPr>
        <a:xfrm>
          <a:off x="0" y="3578925"/>
          <a:ext cx="6275035" cy="166023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Sex offenses</a:t>
          </a:r>
        </a:p>
      </dsp:txBody>
      <dsp:txXfrm>
        <a:off x="81046" y="3659971"/>
        <a:ext cx="6112943" cy="149813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E59355-C82D-4B84-B4B0-9DBD6450D35F}">
      <dsp:nvSpPr>
        <dsp:cNvPr id="0" name=""/>
        <dsp:cNvSpPr/>
      </dsp:nvSpPr>
      <dsp:spPr>
        <a:xfrm>
          <a:off x="383610" y="2201"/>
          <a:ext cx="2622768" cy="157366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There is a gender bias in negotiations</a:t>
          </a:r>
        </a:p>
      </dsp:txBody>
      <dsp:txXfrm>
        <a:off x="383610" y="2201"/>
        <a:ext cx="2622768" cy="1573661"/>
      </dsp:txXfrm>
    </dsp:sp>
    <dsp:sp modelId="{2949B302-70A9-47F2-A66E-30C528D94A6B}">
      <dsp:nvSpPr>
        <dsp:cNvPr id="0" name=""/>
        <dsp:cNvSpPr/>
      </dsp:nvSpPr>
      <dsp:spPr>
        <a:xfrm>
          <a:off x="3268655" y="2201"/>
          <a:ext cx="2622768" cy="157366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Men will require higher minimum bids if they know the buyer is female</a:t>
          </a:r>
        </a:p>
      </dsp:txBody>
      <dsp:txXfrm>
        <a:off x="3268655" y="2201"/>
        <a:ext cx="2622768" cy="1573661"/>
      </dsp:txXfrm>
    </dsp:sp>
    <dsp:sp modelId="{EF9B86B7-EDAF-45FF-AFBA-52BEE2243B85}">
      <dsp:nvSpPr>
        <dsp:cNvPr id="0" name=""/>
        <dsp:cNvSpPr/>
      </dsp:nvSpPr>
      <dsp:spPr>
        <a:xfrm>
          <a:off x="383610" y="1838139"/>
          <a:ext cx="2622768" cy="157366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Women tend to offer more money if the seller is male</a:t>
          </a:r>
        </a:p>
      </dsp:txBody>
      <dsp:txXfrm>
        <a:off x="383610" y="1838139"/>
        <a:ext cx="2622768" cy="1573661"/>
      </dsp:txXfrm>
    </dsp:sp>
    <dsp:sp modelId="{0F91DD60-531C-4CC5-BAF7-68CE7CE3B2FC}">
      <dsp:nvSpPr>
        <dsp:cNvPr id="0" name=""/>
        <dsp:cNvSpPr/>
      </dsp:nvSpPr>
      <dsp:spPr>
        <a:xfrm>
          <a:off x="3268655" y="1838139"/>
          <a:ext cx="2622768" cy="157366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Both men and women expect women to be more willing to share the surplus (pay more or get paid less)</a:t>
          </a:r>
        </a:p>
      </dsp:txBody>
      <dsp:txXfrm>
        <a:off x="3268655" y="1838139"/>
        <a:ext cx="2622768" cy="1573661"/>
      </dsp:txXfrm>
    </dsp:sp>
    <dsp:sp modelId="{0765EC21-AB19-473A-BFC7-4A09B567CF5F}">
      <dsp:nvSpPr>
        <dsp:cNvPr id="0" name=""/>
        <dsp:cNvSpPr/>
      </dsp:nvSpPr>
      <dsp:spPr>
        <a:xfrm>
          <a:off x="1826133" y="3674077"/>
          <a:ext cx="2622768" cy="157366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Both men and women are more willing to walk away from an aggressive negotiation if the other party is female</a:t>
          </a:r>
        </a:p>
      </dsp:txBody>
      <dsp:txXfrm>
        <a:off x="1826133" y="3674077"/>
        <a:ext cx="2622768" cy="157366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4EEC931C-660B-4A7B-B04D-4C21101B096C}" type="datetimeFigureOut">
              <a:rPr lang="en-US" smtClean="0"/>
              <a:t>4/21/2021</a:t>
            </a:fld>
            <a:endParaRPr lang="en-US"/>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DD24DFFE-0D89-479E-8EC8-182B1EC453E3}" type="slidenum">
              <a:rPr lang="en-US" smtClean="0"/>
              <a:t>‹#›</a:t>
            </a:fld>
            <a:endParaRPr lang="en-US"/>
          </a:p>
        </p:txBody>
      </p:sp>
    </p:spTree>
    <p:extLst>
      <p:ext uri="{BB962C8B-B14F-4D97-AF65-F5344CB8AC3E}">
        <p14:creationId xmlns:p14="http://schemas.microsoft.com/office/powerpoint/2010/main" val="203699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1</a:t>
            </a:fld>
            <a:endParaRPr lang="en-US"/>
          </a:p>
        </p:txBody>
      </p:sp>
    </p:spTree>
    <p:extLst>
      <p:ext uri="{BB962C8B-B14F-4D97-AF65-F5344CB8AC3E}">
        <p14:creationId xmlns:p14="http://schemas.microsoft.com/office/powerpoint/2010/main" val="1927581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2</a:t>
            </a:fld>
            <a:endParaRPr lang="en-US"/>
          </a:p>
        </p:txBody>
      </p:sp>
    </p:spTree>
    <p:extLst>
      <p:ext uri="{BB962C8B-B14F-4D97-AF65-F5344CB8AC3E}">
        <p14:creationId xmlns:p14="http://schemas.microsoft.com/office/powerpoint/2010/main" val="18245103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3</a:t>
            </a:fld>
            <a:endParaRPr lang="en-US"/>
          </a:p>
        </p:txBody>
      </p:sp>
    </p:spTree>
    <p:extLst>
      <p:ext uri="{BB962C8B-B14F-4D97-AF65-F5344CB8AC3E}">
        <p14:creationId xmlns:p14="http://schemas.microsoft.com/office/powerpoint/2010/main" val="33230976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4</a:t>
            </a:fld>
            <a:endParaRPr lang="en-US"/>
          </a:p>
        </p:txBody>
      </p:sp>
    </p:spTree>
    <p:extLst>
      <p:ext uri="{BB962C8B-B14F-4D97-AF65-F5344CB8AC3E}">
        <p14:creationId xmlns:p14="http://schemas.microsoft.com/office/powerpoint/2010/main" val="811527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5</a:t>
            </a:fld>
            <a:endParaRPr lang="en-US"/>
          </a:p>
        </p:txBody>
      </p:sp>
    </p:spTree>
    <p:extLst>
      <p:ext uri="{BB962C8B-B14F-4D97-AF65-F5344CB8AC3E}">
        <p14:creationId xmlns:p14="http://schemas.microsoft.com/office/powerpoint/2010/main" val="27877060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6</a:t>
            </a:fld>
            <a:endParaRPr lang="en-US"/>
          </a:p>
        </p:txBody>
      </p:sp>
    </p:spTree>
    <p:extLst>
      <p:ext uri="{BB962C8B-B14F-4D97-AF65-F5344CB8AC3E}">
        <p14:creationId xmlns:p14="http://schemas.microsoft.com/office/powerpoint/2010/main" val="40518009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7</a:t>
            </a:fld>
            <a:endParaRPr lang="en-US"/>
          </a:p>
        </p:txBody>
      </p:sp>
    </p:spTree>
    <p:extLst>
      <p:ext uri="{BB962C8B-B14F-4D97-AF65-F5344CB8AC3E}">
        <p14:creationId xmlns:p14="http://schemas.microsoft.com/office/powerpoint/2010/main" val="15386855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8</a:t>
            </a:fld>
            <a:endParaRPr lang="en-US"/>
          </a:p>
        </p:txBody>
      </p:sp>
    </p:spTree>
    <p:extLst>
      <p:ext uri="{BB962C8B-B14F-4D97-AF65-F5344CB8AC3E}">
        <p14:creationId xmlns:p14="http://schemas.microsoft.com/office/powerpoint/2010/main" val="2058169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24DFFE-0D89-479E-8EC8-182B1EC453E3}" type="slidenum">
              <a:rPr lang="en-US" smtClean="0"/>
              <a:t>9</a:t>
            </a:fld>
            <a:endParaRPr lang="en-US"/>
          </a:p>
        </p:txBody>
      </p:sp>
    </p:spTree>
    <p:extLst>
      <p:ext uri="{BB962C8B-B14F-4D97-AF65-F5344CB8AC3E}">
        <p14:creationId xmlns:p14="http://schemas.microsoft.com/office/powerpoint/2010/main" val="8035239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10</a:t>
            </a:fld>
            <a:endParaRPr lang="en-US"/>
          </a:p>
        </p:txBody>
      </p:sp>
    </p:spTree>
    <p:extLst>
      <p:ext uri="{BB962C8B-B14F-4D97-AF65-F5344CB8AC3E}">
        <p14:creationId xmlns:p14="http://schemas.microsoft.com/office/powerpoint/2010/main" val="42191049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11</a:t>
            </a:fld>
            <a:endParaRPr lang="en-US"/>
          </a:p>
        </p:txBody>
      </p:sp>
    </p:spTree>
    <p:extLst>
      <p:ext uri="{BB962C8B-B14F-4D97-AF65-F5344CB8AC3E}">
        <p14:creationId xmlns:p14="http://schemas.microsoft.com/office/powerpoint/2010/main" val="21508444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12</a:t>
            </a:fld>
            <a:endParaRPr lang="en-US"/>
          </a:p>
        </p:txBody>
      </p:sp>
    </p:spTree>
    <p:extLst>
      <p:ext uri="{BB962C8B-B14F-4D97-AF65-F5344CB8AC3E}">
        <p14:creationId xmlns:p14="http://schemas.microsoft.com/office/powerpoint/2010/main" val="4509872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13</a:t>
            </a:fld>
            <a:endParaRPr lang="en-US"/>
          </a:p>
        </p:txBody>
      </p:sp>
    </p:spTree>
    <p:extLst>
      <p:ext uri="{BB962C8B-B14F-4D97-AF65-F5344CB8AC3E}">
        <p14:creationId xmlns:p14="http://schemas.microsoft.com/office/powerpoint/2010/main" val="16922950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14</a:t>
            </a:fld>
            <a:endParaRPr lang="en-US"/>
          </a:p>
        </p:txBody>
      </p:sp>
    </p:spTree>
    <p:extLst>
      <p:ext uri="{BB962C8B-B14F-4D97-AF65-F5344CB8AC3E}">
        <p14:creationId xmlns:p14="http://schemas.microsoft.com/office/powerpoint/2010/main" val="20650081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15</a:t>
            </a:fld>
            <a:endParaRPr lang="en-US"/>
          </a:p>
        </p:txBody>
      </p:sp>
    </p:spTree>
    <p:extLst>
      <p:ext uri="{BB962C8B-B14F-4D97-AF65-F5344CB8AC3E}">
        <p14:creationId xmlns:p14="http://schemas.microsoft.com/office/powerpoint/2010/main" val="37155264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16</a:t>
            </a:fld>
            <a:endParaRPr lang="en-US"/>
          </a:p>
        </p:txBody>
      </p:sp>
    </p:spTree>
    <p:extLst>
      <p:ext uri="{BB962C8B-B14F-4D97-AF65-F5344CB8AC3E}">
        <p14:creationId xmlns:p14="http://schemas.microsoft.com/office/powerpoint/2010/main" val="38344008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17</a:t>
            </a:fld>
            <a:endParaRPr lang="en-US"/>
          </a:p>
        </p:txBody>
      </p:sp>
    </p:spTree>
    <p:extLst>
      <p:ext uri="{BB962C8B-B14F-4D97-AF65-F5344CB8AC3E}">
        <p14:creationId xmlns:p14="http://schemas.microsoft.com/office/powerpoint/2010/main" val="17161171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18</a:t>
            </a:fld>
            <a:endParaRPr lang="en-US"/>
          </a:p>
        </p:txBody>
      </p:sp>
    </p:spTree>
    <p:extLst>
      <p:ext uri="{BB962C8B-B14F-4D97-AF65-F5344CB8AC3E}">
        <p14:creationId xmlns:p14="http://schemas.microsoft.com/office/powerpoint/2010/main" val="29808188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19</a:t>
            </a:fld>
            <a:endParaRPr lang="en-US"/>
          </a:p>
        </p:txBody>
      </p:sp>
    </p:spTree>
    <p:extLst>
      <p:ext uri="{BB962C8B-B14F-4D97-AF65-F5344CB8AC3E}">
        <p14:creationId xmlns:p14="http://schemas.microsoft.com/office/powerpoint/2010/main" val="8921226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case the tenant complained that she was being harassed by another tenant because she was gay; she alleged that once she complained, the management restricted her access to facilities and common spaces, downgraded her dining seat, halted her cleaning service and began building a case for eviction</a:t>
            </a:r>
          </a:p>
        </p:txBody>
      </p:sp>
      <p:sp>
        <p:nvSpPr>
          <p:cNvPr id="4" name="Slide Number Placeholder 3"/>
          <p:cNvSpPr>
            <a:spLocks noGrp="1"/>
          </p:cNvSpPr>
          <p:nvPr>
            <p:ph type="sldNum" sz="quarter" idx="5"/>
          </p:nvPr>
        </p:nvSpPr>
        <p:spPr/>
        <p:txBody>
          <a:bodyPr/>
          <a:lstStyle/>
          <a:p>
            <a:fld id="{DD24DFFE-0D89-479E-8EC8-182B1EC453E3}" type="slidenum">
              <a:rPr lang="en-US" smtClean="0"/>
              <a:t>20</a:t>
            </a:fld>
            <a:endParaRPr lang="en-US"/>
          </a:p>
        </p:txBody>
      </p:sp>
    </p:spTree>
    <p:extLst>
      <p:ext uri="{BB962C8B-B14F-4D97-AF65-F5344CB8AC3E}">
        <p14:creationId xmlns:p14="http://schemas.microsoft.com/office/powerpoint/2010/main" val="39962869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21</a:t>
            </a:fld>
            <a:endParaRPr lang="en-US"/>
          </a:p>
        </p:txBody>
      </p:sp>
    </p:spTree>
    <p:extLst>
      <p:ext uri="{BB962C8B-B14F-4D97-AF65-F5344CB8AC3E}">
        <p14:creationId xmlns:p14="http://schemas.microsoft.com/office/powerpoint/2010/main" val="32780563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22</a:t>
            </a:fld>
            <a:endParaRPr lang="en-US"/>
          </a:p>
        </p:txBody>
      </p:sp>
    </p:spTree>
    <p:extLst>
      <p:ext uri="{BB962C8B-B14F-4D97-AF65-F5344CB8AC3E}">
        <p14:creationId xmlns:p14="http://schemas.microsoft.com/office/powerpoint/2010/main" val="31105076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23</a:t>
            </a:fld>
            <a:endParaRPr lang="en-US"/>
          </a:p>
        </p:txBody>
      </p:sp>
    </p:spTree>
    <p:extLst>
      <p:ext uri="{BB962C8B-B14F-4D97-AF65-F5344CB8AC3E}">
        <p14:creationId xmlns:p14="http://schemas.microsoft.com/office/powerpoint/2010/main" val="34127200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24</a:t>
            </a:fld>
            <a:endParaRPr lang="en-US"/>
          </a:p>
        </p:txBody>
      </p:sp>
    </p:spTree>
    <p:extLst>
      <p:ext uri="{BB962C8B-B14F-4D97-AF65-F5344CB8AC3E}">
        <p14:creationId xmlns:p14="http://schemas.microsoft.com/office/powerpoint/2010/main" val="36337430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25</a:t>
            </a:fld>
            <a:endParaRPr lang="en-US"/>
          </a:p>
        </p:txBody>
      </p:sp>
    </p:spTree>
    <p:extLst>
      <p:ext uri="{BB962C8B-B14F-4D97-AF65-F5344CB8AC3E}">
        <p14:creationId xmlns:p14="http://schemas.microsoft.com/office/powerpoint/2010/main" val="22558673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26</a:t>
            </a:fld>
            <a:endParaRPr lang="en-US"/>
          </a:p>
        </p:txBody>
      </p:sp>
    </p:spTree>
    <p:extLst>
      <p:ext uri="{BB962C8B-B14F-4D97-AF65-F5344CB8AC3E}">
        <p14:creationId xmlns:p14="http://schemas.microsoft.com/office/powerpoint/2010/main" val="1398352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27</a:t>
            </a:fld>
            <a:endParaRPr lang="en-US"/>
          </a:p>
        </p:txBody>
      </p:sp>
    </p:spTree>
    <p:extLst>
      <p:ext uri="{BB962C8B-B14F-4D97-AF65-F5344CB8AC3E}">
        <p14:creationId xmlns:p14="http://schemas.microsoft.com/office/powerpoint/2010/main" val="15542199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28</a:t>
            </a:fld>
            <a:endParaRPr lang="en-US"/>
          </a:p>
        </p:txBody>
      </p:sp>
    </p:spTree>
    <p:extLst>
      <p:ext uri="{BB962C8B-B14F-4D97-AF65-F5344CB8AC3E}">
        <p14:creationId xmlns:p14="http://schemas.microsoft.com/office/powerpoint/2010/main" val="31097886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29</a:t>
            </a:fld>
            <a:endParaRPr lang="en-US"/>
          </a:p>
        </p:txBody>
      </p:sp>
    </p:spTree>
    <p:extLst>
      <p:ext uri="{BB962C8B-B14F-4D97-AF65-F5344CB8AC3E}">
        <p14:creationId xmlns:p14="http://schemas.microsoft.com/office/powerpoint/2010/main" val="2246245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30</a:t>
            </a:fld>
            <a:endParaRPr lang="en-US"/>
          </a:p>
        </p:txBody>
      </p:sp>
    </p:spTree>
    <p:extLst>
      <p:ext uri="{BB962C8B-B14F-4D97-AF65-F5344CB8AC3E}">
        <p14:creationId xmlns:p14="http://schemas.microsoft.com/office/powerpoint/2010/main" val="9287110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31</a:t>
            </a:fld>
            <a:endParaRPr lang="en-US"/>
          </a:p>
        </p:txBody>
      </p:sp>
    </p:spTree>
    <p:extLst>
      <p:ext uri="{BB962C8B-B14F-4D97-AF65-F5344CB8AC3E}">
        <p14:creationId xmlns:p14="http://schemas.microsoft.com/office/powerpoint/2010/main" val="7178320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32</a:t>
            </a:fld>
            <a:endParaRPr lang="en-US"/>
          </a:p>
        </p:txBody>
      </p:sp>
    </p:spTree>
    <p:extLst>
      <p:ext uri="{BB962C8B-B14F-4D97-AF65-F5344CB8AC3E}">
        <p14:creationId xmlns:p14="http://schemas.microsoft.com/office/powerpoint/2010/main" val="14279799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4DFFE-0D89-479E-8EC8-182B1EC453E3}" type="slidenum">
              <a:rPr lang="en-US" smtClean="0"/>
              <a:t>33</a:t>
            </a:fld>
            <a:endParaRPr lang="en-US"/>
          </a:p>
        </p:txBody>
      </p:sp>
    </p:spTree>
    <p:extLst>
      <p:ext uri="{BB962C8B-B14F-4D97-AF65-F5344CB8AC3E}">
        <p14:creationId xmlns:p14="http://schemas.microsoft.com/office/powerpoint/2010/main" val="26532854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2FA722FA-0CE4-46CB-9ABB-7220CD92366B}" type="datetimeFigureOut">
              <a:rPr lang="en-US" smtClean="0"/>
              <a:t>4/21/2021</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DC819153-3E70-4CC0-8438-BAABE6E3A991}" type="slidenum">
              <a:rPr lang="en-US" smtClean="0"/>
              <a:t>‹#›</a:t>
            </a:fld>
            <a:endParaRPr lang="en-US"/>
          </a:p>
        </p:txBody>
      </p:sp>
    </p:spTree>
    <p:extLst>
      <p:ext uri="{BB962C8B-B14F-4D97-AF65-F5344CB8AC3E}">
        <p14:creationId xmlns:p14="http://schemas.microsoft.com/office/powerpoint/2010/main" val="3883493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A722FA-0CE4-46CB-9ABB-7220CD92366B}" type="datetimeFigureOut">
              <a:rPr lang="en-US" smtClean="0"/>
              <a:t>4/21/2021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819153-3E70-4CC0-8438-BAABE6E3A991}" type="slidenum">
              <a:rPr lang="en-US" smtClean="0"/>
              <a:t>‹#›</a:t>
            </a:fld>
            <a:endParaRPr lang="en-US"/>
          </a:p>
        </p:txBody>
      </p:sp>
    </p:spTree>
    <p:extLst>
      <p:ext uri="{BB962C8B-B14F-4D97-AF65-F5344CB8AC3E}">
        <p14:creationId xmlns:p14="http://schemas.microsoft.com/office/powerpoint/2010/main" val="2781403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2FA722FA-0CE4-46CB-9ABB-7220CD92366B}" type="datetimeFigureOut">
              <a:rPr lang="en-US" smtClean="0"/>
              <a:t>4/21/2021</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DC819153-3E70-4CC0-8438-BAABE6E3A991}" type="slidenum">
              <a:rPr lang="en-US" smtClean="0"/>
              <a:t>‹#›</a:t>
            </a:fld>
            <a:endParaRPr lang="en-US"/>
          </a:p>
        </p:txBody>
      </p:sp>
    </p:spTree>
    <p:extLst>
      <p:ext uri="{BB962C8B-B14F-4D97-AF65-F5344CB8AC3E}">
        <p14:creationId xmlns:p14="http://schemas.microsoft.com/office/powerpoint/2010/main" val="727330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2FA722FA-0CE4-46CB-9ABB-7220CD92366B}" type="datetimeFigureOut">
              <a:rPr lang="en-US" smtClean="0"/>
              <a:t>4/21/2021</a:t>
            </a:fld>
            <a:endParaRPr lang="en-US"/>
          </a:p>
        </p:txBody>
      </p:sp>
      <p:sp>
        <p:nvSpPr>
          <p:cNvPr id="6" name="Footer Placeholder 5"/>
          <p:cNvSpPr>
            <a:spLocks noGrp="1"/>
          </p:cNvSpPr>
          <p:nvPr>
            <p:ph type="ftr" sz="quarter" idx="11"/>
          </p:nvPr>
        </p:nvSpPr>
        <p:spPr>
          <a:xfrm>
            <a:off x="804672" y="6227064"/>
            <a:ext cx="10588752" cy="320040"/>
          </a:xfrm>
        </p:spPr>
        <p:txBody>
          <a:bodyPr/>
          <a:lstStyle/>
          <a:p>
            <a:endParaRPr lang="en-US"/>
          </a:p>
        </p:txBody>
      </p:sp>
      <p:sp>
        <p:nvSpPr>
          <p:cNvPr id="7" name="Slide Number Placeholder 6"/>
          <p:cNvSpPr>
            <a:spLocks noGrp="1"/>
          </p:cNvSpPr>
          <p:nvPr>
            <p:ph type="sldNum" sz="quarter" idx="12"/>
          </p:nvPr>
        </p:nvSpPr>
        <p:spPr>
          <a:xfrm>
            <a:off x="10469880" y="320040"/>
            <a:ext cx="914400" cy="320040"/>
          </a:xfrm>
        </p:spPr>
        <p:txBody>
          <a:bodyPr/>
          <a:lstStyle/>
          <a:p>
            <a:fld id="{DC819153-3E70-4CC0-8438-BAABE6E3A991}" type="slidenum">
              <a:rPr lang="en-US" smtClean="0"/>
              <a:t>‹#›</a:t>
            </a:fld>
            <a:endParaRPr lang="en-US"/>
          </a:p>
        </p:txBody>
      </p:sp>
    </p:spTree>
    <p:extLst>
      <p:ext uri="{BB962C8B-B14F-4D97-AF65-F5344CB8AC3E}">
        <p14:creationId xmlns:p14="http://schemas.microsoft.com/office/powerpoint/2010/main" val="1343861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2FA722FA-0CE4-46CB-9ABB-7220CD92366B}" type="datetimeFigureOut">
              <a:rPr lang="en-US" smtClean="0"/>
              <a:t>4/21/2021</a:t>
            </a:fld>
            <a:endParaRPr lang="en-US"/>
          </a:p>
        </p:txBody>
      </p:sp>
      <p:sp>
        <p:nvSpPr>
          <p:cNvPr id="8" name="Footer Placeholder 7"/>
          <p:cNvSpPr>
            <a:spLocks noGrp="1"/>
          </p:cNvSpPr>
          <p:nvPr>
            <p:ph type="ftr" sz="quarter" idx="11"/>
          </p:nvPr>
        </p:nvSpPr>
        <p:spPr>
          <a:xfrm>
            <a:off x="804672" y="6227064"/>
            <a:ext cx="10588752" cy="320040"/>
          </a:xfrm>
        </p:spPr>
        <p:txBody>
          <a:bodyPr/>
          <a:lstStyle/>
          <a:p>
            <a:endParaRPr lang="en-US"/>
          </a:p>
        </p:txBody>
      </p:sp>
      <p:sp>
        <p:nvSpPr>
          <p:cNvPr id="9" name="Slide Number Placeholder 8"/>
          <p:cNvSpPr>
            <a:spLocks noGrp="1"/>
          </p:cNvSpPr>
          <p:nvPr>
            <p:ph type="sldNum" sz="quarter" idx="12"/>
          </p:nvPr>
        </p:nvSpPr>
        <p:spPr>
          <a:xfrm>
            <a:off x="10469880" y="320040"/>
            <a:ext cx="914400" cy="320040"/>
          </a:xfrm>
        </p:spPr>
        <p:txBody>
          <a:bodyPr/>
          <a:lstStyle/>
          <a:p>
            <a:fld id="{DC819153-3E70-4CC0-8438-BAABE6E3A991}" type="slidenum">
              <a:rPr lang="en-US" smtClean="0"/>
              <a:t>‹#›</a:t>
            </a:fld>
            <a:endParaRPr lang="en-US"/>
          </a:p>
        </p:txBody>
      </p:sp>
    </p:spTree>
    <p:extLst>
      <p:ext uri="{BB962C8B-B14F-4D97-AF65-F5344CB8AC3E}">
        <p14:creationId xmlns:p14="http://schemas.microsoft.com/office/powerpoint/2010/main" val="21134173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FA722FA-0CE4-46CB-9ABB-7220CD92366B}" type="datetimeFigureOut">
              <a:rPr lang="en-US" smtClean="0"/>
              <a:t>4/21/2021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819153-3E70-4CC0-8438-BAABE6E3A991}" type="slidenum">
              <a:rPr lang="en-US" smtClean="0"/>
              <a:t>‹#›</a:t>
            </a:fld>
            <a:endParaRPr lang="en-US"/>
          </a:p>
        </p:txBody>
      </p:sp>
    </p:spTree>
    <p:extLst>
      <p:ext uri="{BB962C8B-B14F-4D97-AF65-F5344CB8AC3E}">
        <p14:creationId xmlns:p14="http://schemas.microsoft.com/office/powerpoint/2010/main" val="3633302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2FA722FA-0CE4-46CB-9ABB-7220CD92366B}" type="datetimeFigureOut">
              <a:rPr lang="en-US" smtClean="0"/>
              <a:t>4/21/2021</a:t>
            </a:fld>
            <a:endParaRPr lang="en-US"/>
          </a:p>
        </p:txBody>
      </p:sp>
      <p:sp>
        <p:nvSpPr>
          <p:cNvPr id="3" name="Footer Placeholder 2"/>
          <p:cNvSpPr>
            <a:spLocks noGrp="1"/>
          </p:cNvSpPr>
          <p:nvPr>
            <p:ph type="ftr" sz="quarter" idx="11"/>
          </p:nvPr>
        </p:nvSpPr>
        <p:spPr>
          <a:xfrm>
            <a:off x="804672" y="6227064"/>
            <a:ext cx="10588752" cy="320040"/>
          </a:xfrm>
        </p:spPr>
        <p:txBody>
          <a:bodyPr/>
          <a:lstStyle/>
          <a:p>
            <a:endParaRPr lang="en-US"/>
          </a:p>
        </p:txBody>
      </p:sp>
      <p:sp>
        <p:nvSpPr>
          <p:cNvPr id="4" name="Slide Number Placeholder 3"/>
          <p:cNvSpPr>
            <a:spLocks noGrp="1"/>
          </p:cNvSpPr>
          <p:nvPr>
            <p:ph type="sldNum" sz="quarter" idx="12"/>
          </p:nvPr>
        </p:nvSpPr>
        <p:spPr>
          <a:xfrm>
            <a:off x="10469880" y="320040"/>
            <a:ext cx="914400" cy="320040"/>
          </a:xfrm>
        </p:spPr>
        <p:txBody>
          <a:bodyPr/>
          <a:lstStyle/>
          <a:p>
            <a:fld id="{DC819153-3E70-4CC0-8438-BAABE6E3A991}" type="slidenum">
              <a:rPr lang="en-US" smtClean="0"/>
              <a:t>‹#›</a:t>
            </a:fld>
            <a:endParaRPr lang="en-US"/>
          </a:p>
        </p:txBody>
      </p:sp>
    </p:spTree>
    <p:extLst>
      <p:ext uri="{BB962C8B-B14F-4D97-AF65-F5344CB8AC3E}">
        <p14:creationId xmlns:p14="http://schemas.microsoft.com/office/powerpoint/2010/main" val="3373655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FA722FA-0CE4-46CB-9ABB-7220CD92366B}" type="datetimeFigureOut">
              <a:rPr lang="en-US" smtClean="0"/>
              <a:t>4/21/2021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819153-3E70-4CC0-8438-BAABE6E3A991}" type="slidenum">
              <a:rPr lang="en-US" smtClean="0"/>
              <a:t>‹#›</a:t>
            </a:fld>
            <a:endParaRPr lang="en-US"/>
          </a:p>
        </p:txBody>
      </p:sp>
    </p:spTree>
    <p:extLst>
      <p:ext uri="{BB962C8B-B14F-4D97-AF65-F5344CB8AC3E}">
        <p14:creationId xmlns:p14="http://schemas.microsoft.com/office/powerpoint/2010/main" val="2715022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2FA722FA-0CE4-46CB-9ABB-7220CD92366B}" type="datetimeFigureOut">
              <a:rPr lang="en-US" smtClean="0"/>
              <a:t>4/21/2021</a:t>
            </a:fld>
            <a:endParaRPr lang="en-US"/>
          </a:p>
        </p:txBody>
      </p:sp>
      <p:sp>
        <p:nvSpPr>
          <p:cNvPr id="6" name="Footer Placeholder 5"/>
          <p:cNvSpPr>
            <a:spLocks noGrp="1"/>
          </p:cNvSpPr>
          <p:nvPr>
            <p:ph type="ftr" sz="quarter" idx="11"/>
          </p:nvPr>
        </p:nvSpPr>
        <p:spPr>
          <a:xfrm>
            <a:off x="804672" y="6227064"/>
            <a:ext cx="5942203" cy="320040"/>
          </a:xfrm>
        </p:spPr>
        <p:txBody>
          <a:bodyPr/>
          <a:lstStyle/>
          <a:p>
            <a:endParaRPr lang="en-US"/>
          </a:p>
        </p:txBody>
      </p:sp>
      <p:sp>
        <p:nvSpPr>
          <p:cNvPr id="7" name="Slide Number Placeholder 6"/>
          <p:cNvSpPr>
            <a:spLocks noGrp="1"/>
          </p:cNvSpPr>
          <p:nvPr>
            <p:ph type="sldNum" sz="quarter" idx="12"/>
          </p:nvPr>
        </p:nvSpPr>
        <p:spPr>
          <a:xfrm>
            <a:off x="5828377" y="320040"/>
            <a:ext cx="914400" cy="320040"/>
          </a:xfrm>
        </p:spPr>
        <p:txBody>
          <a:bodyPr/>
          <a:lstStyle/>
          <a:p>
            <a:fld id="{DC819153-3E70-4CC0-8438-BAABE6E3A991}" type="slidenum">
              <a:rPr lang="en-US" smtClean="0"/>
              <a:t>‹#›</a:t>
            </a:fld>
            <a:endParaRPr lang="en-US"/>
          </a:p>
        </p:txBody>
      </p:sp>
    </p:spTree>
    <p:extLst>
      <p:ext uri="{BB962C8B-B14F-4D97-AF65-F5344CB8AC3E}">
        <p14:creationId xmlns:p14="http://schemas.microsoft.com/office/powerpoint/2010/main" val="156848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A722FA-0CE4-46CB-9ABB-7220CD92366B}" type="datetimeFigureOut">
              <a:rPr lang="en-US" smtClean="0"/>
              <a:t>4/21/2021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819153-3E70-4CC0-8438-BAABE6E3A991}" type="slidenum">
              <a:rPr lang="en-US" smtClean="0"/>
              <a:t>‹#›</a:t>
            </a:fld>
            <a:endParaRPr lang="en-US"/>
          </a:p>
        </p:txBody>
      </p:sp>
    </p:spTree>
    <p:extLst>
      <p:ext uri="{BB962C8B-B14F-4D97-AF65-F5344CB8AC3E}">
        <p14:creationId xmlns:p14="http://schemas.microsoft.com/office/powerpoint/2010/main" val="955609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2FA722FA-0CE4-46CB-9ABB-7220CD92366B}" type="datetimeFigureOut">
              <a:rPr lang="en-US" smtClean="0"/>
              <a:t>4/21/2021</a:t>
            </a:fld>
            <a:endParaRPr lang="en-US"/>
          </a:p>
        </p:txBody>
      </p:sp>
      <p:sp>
        <p:nvSpPr>
          <p:cNvPr id="5" name="Footer Placeholder 4"/>
          <p:cNvSpPr>
            <a:spLocks noGrp="1"/>
          </p:cNvSpPr>
          <p:nvPr>
            <p:ph type="ftr" sz="quarter" idx="11"/>
          </p:nvPr>
        </p:nvSpPr>
        <p:spPr>
          <a:xfrm>
            <a:off x="804672" y="6227064"/>
            <a:ext cx="10588752" cy="320040"/>
          </a:xfrm>
        </p:spPr>
        <p:txBody>
          <a:body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DC819153-3E70-4CC0-8438-BAABE6E3A991}" type="slidenum">
              <a:rPr lang="en-US" smtClean="0"/>
              <a:t>‹#›</a:t>
            </a:fld>
            <a:endParaRPr lang="en-US"/>
          </a:p>
        </p:txBody>
      </p:sp>
    </p:spTree>
    <p:extLst>
      <p:ext uri="{BB962C8B-B14F-4D97-AF65-F5344CB8AC3E}">
        <p14:creationId xmlns:p14="http://schemas.microsoft.com/office/powerpoint/2010/main" val="2353496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2FA722FA-0CE4-46CB-9ABB-7220CD92366B}" type="datetimeFigureOut">
              <a:rPr lang="en-US" smtClean="0"/>
              <a:t>4/21/2021</a:t>
            </a:fld>
            <a:endParaRPr lang="en-US"/>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DC819153-3E70-4CC0-8438-BAABE6E3A991}" type="slidenum">
              <a:rPr lang="en-US" smtClean="0"/>
              <a:t>‹#›</a:t>
            </a:fld>
            <a:endParaRPr lang="en-US"/>
          </a:p>
        </p:txBody>
      </p:sp>
    </p:spTree>
    <p:extLst>
      <p:ext uri="{BB962C8B-B14F-4D97-AF65-F5344CB8AC3E}">
        <p14:creationId xmlns:p14="http://schemas.microsoft.com/office/powerpoint/2010/main" val="38945585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31.xml"/><Relationship Id="rId1" Type="http://schemas.openxmlformats.org/officeDocument/2006/relationships/slideLayout" Target="../slideLayouts/slideLayout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AE19E2D2-078B-459F-A431-2037B063FD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5" name="Freeform 5">
              <a:extLst>
                <a:ext uri="{FF2B5EF4-FFF2-40B4-BE49-F238E27FC236}">
                  <a16:creationId xmlns:a16="http://schemas.microsoft.com/office/drawing/2014/main" id="{14035B44-9204-427C-98D0-75678B980C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6">
              <a:extLst>
                <a:ext uri="{FF2B5EF4-FFF2-40B4-BE49-F238E27FC236}">
                  <a16:creationId xmlns:a16="http://schemas.microsoft.com/office/drawing/2014/main" id="{755FDC7E-5938-4B4B-8877-06EE01FCDB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7">
              <a:extLst>
                <a:ext uri="{FF2B5EF4-FFF2-40B4-BE49-F238E27FC236}">
                  <a16:creationId xmlns:a16="http://schemas.microsoft.com/office/drawing/2014/main" id="{F0437E65-E6AA-41CB-8690-97980FE0D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8">
              <a:extLst>
                <a:ext uri="{FF2B5EF4-FFF2-40B4-BE49-F238E27FC236}">
                  <a16:creationId xmlns:a16="http://schemas.microsoft.com/office/drawing/2014/main" id="{3F0EF991-E8E2-4486-80F2-A9E03DA18D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9">
              <a:extLst>
                <a:ext uri="{FF2B5EF4-FFF2-40B4-BE49-F238E27FC236}">
                  <a16:creationId xmlns:a16="http://schemas.microsoft.com/office/drawing/2014/main" id="{FB081D04-EE00-42EF-BBFB-684673613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0" name="Freeform 10">
              <a:extLst>
                <a:ext uri="{FF2B5EF4-FFF2-40B4-BE49-F238E27FC236}">
                  <a16:creationId xmlns:a16="http://schemas.microsoft.com/office/drawing/2014/main" id="{12B7F571-868C-421B-8A57-6196C8124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1" name="Freeform 11">
              <a:extLst>
                <a:ext uri="{FF2B5EF4-FFF2-40B4-BE49-F238E27FC236}">
                  <a16:creationId xmlns:a16="http://schemas.microsoft.com/office/drawing/2014/main" id="{7E4953C7-80FE-46D4-A354-20321F42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2">
              <a:extLst>
                <a:ext uri="{FF2B5EF4-FFF2-40B4-BE49-F238E27FC236}">
                  <a16:creationId xmlns:a16="http://schemas.microsoft.com/office/drawing/2014/main" id="{C60293D3-71F6-45CD-890F-E68F81CDD9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3">
              <a:extLst>
                <a:ext uri="{FF2B5EF4-FFF2-40B4-BE49-F238E27FC236}">
                  <a16:creationId xmlns:a16="http://schemas.microsoft.com/office/drawing/2014/main" id="{940865AC-2494-4A34-80AC-0D78FE9C50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4">
              <a:extLst>
                <a:ext uri="{FF2B5EF4-FFF2-40B4-BE49-F238E27FC236}">
                  <a16:creationId xmlns:a16="http://schemas.microsoft.com/office/drawing/2014/main" id="{E8206DC4-8F5A-4192-BB5B-39A4A2CDDD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5">
              <a:extLst>
                <a:ext uri="{FF2B5EF4-FFF2-40B4-BE49-F238E27FC236}">
                  <a16:creationId xmlns:a16="http://schemas.microsoft.com/office/drawing/2014/main" id="{1851F69F-8755-4226-9A81-C27799E32B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6">
              <a:extLst>
                <a:ext uri="{FF2B5EF4-FFF2-40B4-BE49-F238E27FC236}">
                  <a16:creationId xmlns:a16="http://schemas.microsoft.com/office/drawing/2014/main" id="{D85B97EF-28BC-441A-9EBB-81EF34094A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7">
              <a:extLst>
                <a:ext uri="{FF2B5EF4-FFF2-40B4-BE49-F238E27FC236}">
                  <a16:creationId xmlns:a16="http://schemas.microsoft.com/office/drawing/2014/main" id="{7C68D975-1EC2-4BFA-811D-0454109E3B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18">
              <a:extLst>
                <a:ext uri="{FF2B5EF4-FFF2-40B4-BE49-F238E27FC236}">
                  <a16:creationId xmlns:a16="http://schemas.microsoft.com/office/drawing/2014/main" id="{251959DD-2AB4-4342-8A28-A25293926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19">
              <a:extLst>
                <a:ext uri="{FF2B5EF4-FFF2-40B4-BE49-F238E27FC236}">
                  <a16:creationId xmlns:a16="http://schemas.microsoft.com/office/drawing/2014/main" id="{785D37AB-3782-4D04-A998-0C126E1BDF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0">
              <a:extLst>
                <a:ext uri="{FF2B5EF4-FFF2-40B4-BE49-F238E27FC236}">
                  <a16:creationId xmlns:a16="http://schemas.microsoft.com/office/drawing/2014/main" id="{9313ACA4-E3EA-43A3-822B-DD5DF119D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1" name="Freeform 21">
              <a:extLst>
                <a:ext uri="{FF2B5EF4-FFF2-40B4-BE49-F238E27FC236}">
                  <a16:creationId xmlns:a16="http://schemas.microsoft.com/office/drawing/2014/main" id="{5A98D1AB-DF34-414B-9696-4B671EC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2" name="Freeform 22">
              <a:extLst>
                <a:ext uri="{FF2B5EF4-FFF2-40B4-BE49-F238E27FC236}">
                  <a16:creationId xmlns:a16="http://schemas.microsoft.com/office/drawing/2014/main" id="{8153A7D0-F980-48CC-B318-806C679F4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23">
              <a:extLst>
                <a:ext uri="{FF2B5EF4-FFF2-40B4-BE49-F238E27FC236}">
                  <a16:creationId xmlns:a16="http://schemas.microsoft.com/office/drawing/2014/main" id="{96E44097-7726-43F7-9E27-8BD5BCF89A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eform 24">
              <a:extLst>
                <a:ext uri="{FF2B5EF4-FFF2-40B4-BE49-F238E27FC236}">
                  <a16:creationId xmlns:a16="http://schemas.microsoft.com/office/drawing/2014/main" id="{65B28630-DA3C-4E4C-94ED-0ED8F353C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5" name="Freeform 25">
              <a:extLst>
                <a:ext uri="{FF2B5EF4-FFF2-40B4-BE49-F238E27FC236}">
                  <a16:creationId xmlns:a16="http://schemas.microsoft.com/office/drawing/2014/main" id="{1686151F-4919-4A15-9EC3-0329453ED6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7" name="Group 36">
            <a:extLst>
              <a:ext uri="{FF2B5EF4-FFF2-40B4-BE49-F238E27FC236}">
                <a16:creationId xmlns:a16="http://schemas.microsoft.com/office/drawing/2014/main" id="{E10C7CFA-FC7F-479C-9026-39109C0B59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8" name="Rectangle 37">
              <a:extLst>
                <a:ext uri="{FF2B5EF4-FFF2-40B4-BE49-F238E27FC236}">
                  <a16:creationId xmlns:a16="http://schemas.microsoft.com/office/drawing/2014/main" id="{9971A5E3-BBAD-4023-B07C-7FBC4202D8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9" name="Isosceles Triangle 22">
              <a:extLst>
                <a:ext uri="{FF2B5EF4-FFF2-40B4-BE49-F238E27FC236}">
                  <a16:creationId xmlns:a16="http://schemas.microsoft.com/office/drawing/2014/main" id="{FC05BA5F-5BBE-4BFA-A313-1554762332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Rectangle 39">
              <a:extLst>
                <a:ext uri="{FF2B5EF4-FFF2-40B4-BE49-F238E27FC236}">
                  <a16:creationId xmlns:a16="http://schemas.microsoft.com/office/drawing/2014/main" id="{5275B948-0170-4286-84CE-04CA461F27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42" name="Rectangle 41">
            <a:extLst>
              <a:ext uri="{FF2B5EF4-FFF2-40B4-BE49-F238E27FC236}">
                <a16:creationId xmlns:a16="http://schemas.microsoft.com/office/drawing/2014/main" id="{A3BAF07C-C39E-42EB-BB22-8D46691D9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306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D8E9CF54-0466-4261-9E62-0249E60E18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45" name="Freeform 5">
              <a:extLst>
                <a:ext uri="{FF2B5EF4-FFF2-40B4-BE49-F238E27FC236}">
                  <a16:creationId xmlns:a16="http://schemas.microsoft.com/office/drawing/2014/main" id="{33E32106-E8B1-4F76-9EE6-58537738A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6">
              <a:extLst>
                <a:ext uri="{FF2B5EF4-FFF2-40B4-BE49-F238E27FC236}">
                  <a16:creationId xmlns:a16="http://schemas.microsoft.com/office/drawing/2014/main" id="{C32C2C46-A045-44FB-8A74-5EBD650C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7">
              <a:extLst>
                <a:ext uri="{FF2B5EF4-FFF2-40B4-BE49-F238E27FC236}">
                  <a16:creationId xmlns:a16="http://schemas.microsoft.com/office/drawing/2014/main" id="{6A76F79C-6683-4940-BCF7-4BCCCEE40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8" name="Freeform 8">
              <a:extLst>
                <a:ext uri="{FF2B5EF4-FFF2-40B4-BE49-F238E27FC236}">
                  <a16:creationId xmlns:a16="http://schemas.microsoft.com/office/drawing/2014/main" id="{FF4675A3-6D07-4B1F-9BFC-AEBEA1AD0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9">
              <a:extLst>
                <a:ext uri="{FF2B5EF4-FFF2-40B4-BE49-F238E27FC236}">
                  <a16:creationId xmlns:a16="http://schemas.microsoft.com/office/drawing/2014/main" id="{765E127A-B6B7-4B1D-B7BD-6C8C969D29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0">
              <a:extLst>
                <a:ext uri="{FF2B5EF4-FFF2-40B4-BE49-F238E27FC236}">
                  <a16:creationId xmlns:a16="http://schemas.microsoft.com/office/drawing/2014/main" id="{3BCA9D9E-C72C-4751-BFA9-10B85CACE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1">
              <a:extLst>
                <a:ext uri="{FF2B5EF4-FFF2-40B4-BE49-F238E27FC236}">
                  <a16:creationId xmlns:a16="http://schemas.microsoft.com/office/drawing/2014/main" id="{080C708C-69BF-441B-AB75-C98160ED0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2">
              <a:extLst>
                <a:ext uri="{FF2B5EF4-FFF2-40B4-BE49-F238E27FC236}">
                  <a16:creationId xmlns:a16="http://schemas.microsoft.com/office/drawing/2014/main" id="{3E79964E-F8F1-4763-8892-7BC3DAE3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3">
              <a:extLst>
                <a:ext uri="{FF2B5EF4-FFF2-40B4-BE49-F238E27FC236}">
                  <a16:creationId xmlns:a16="http://schemas.microsoft.com/office/drawing/2014/main" id="{FE09592A-FCC9-4AE5-BA0B-730C6F3BBE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4" name="Freeform 14">
              <a:extLst>
                <a:ext uri="{FF2B5EF4-FFF2-40B4-BE49-F238E27FC236}">
                  <a16:creationId xmlns:a16="http://schemas.microsoft.com/office/drawing/2014/main" id="{96448994-820C-4BC1-ABF3-4579C6F99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5" name="Freeform 15">
              <a:extLst>
                <a:ext uri="{FF2B5EF4-FFF2-40B4-BE49-F238E27FC236}">
                  <a16:creationId xmlns:a16="http://schemas.microsoft.com/office/drawing/2014/main" id="{9BB0D192-565A-42B9-B292-CC032D71A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16">
              <a:extLst>
                <a:ext uri="{FF2B5EF4-FFF2-40B4-BE49-F238E27FC236}">
                  <a16:creationId xmlns:a16="http://schemas.microsoft.com/office/drawing/2014/main" id="{6D1CA09C-5F40-4E92-A7E9-D1FCEE51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7" name="Freeform 17">
              <a:extLst>
                <a:ext uri="{FF2B5EF4-FFF2-40B4-BE49-F238E27FC236}">
                  <a16:creationId xmlns:a16="http://schemas.microsoft.com/office/drawing/2014/main" id="{379F5AA5-2E14-4880-A5A6-07AEF2AD8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18">
              <a:extLst>
                <a:ext uri="{FF2B5EF4-FFF2-40B4-BE49-F238E27FC236}">
                  <a16:creationId xmlns:a16="http://schemas.microsoft.com/office/drawing/2014/main" id="{EF14BD32-D239-4DA3-98B3-775207365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19">
              <a:extLst>
                <a:ext uri="{FF2B5EF4-FFF2-40B4-BE49-F238E27FC236}">
                  <a16:creationId xmlns:a16="http://schemas.microsoft.com/office/drawing/2014/main" id="{CF07B250-E5E4-4624-9BD7-8D513A67B7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0">
              <a:extLst>
                <a:ext uri="{FF2B5EF4-FFF2-40B4-BE49-F238E27FC236}">
                  <a16:creationId xmlns:a16="http://schemas.microsoft.com/office/drawing/2014/main" id="{BCC5D120-7C8C-4290-865C-4EE6E4F2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1" name="Freeform 21">
              <a:extLst>
                <a:ext uri="{FF2B5EF4-FFF2-40B4-BE49-F238E27FC236}">
                  <a16:creationId xmlns:a16="http://schemas.microsoft.com/office/drawing/2014/main" id="{C24688C6-CAE5-4EF2-B2BA-A138DA0A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2" name="Freeform 22">
              <a:extLst>
                <a:ext uri="{FF2B5EF4-FFF2-40B4-BE49-F238E27FC236}">
                  <a16:creationId xmlns:a16="http://schemas.microsoft.com/office/drawing/2014/main" id="{6BD31099-7C13-4901-A04F-632B1CD84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63" name="Freeform 23">
              <a:extLst>
                <a:ext uri="{FF2B5EF4-FFF2-40B4-BE49-F238E27FC236}">
                  <a16:creationId xmlns:a16="http://schemas.microsoft.com/office/drawing/2014/main" id="{679F5FF7-82B2-4033-8FBE-63170C937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2" name="Title 1">
            <a:extLst>
              <a:ext uri="{FF2B5EF4-FFF2-40B4-BE49-F238E27FC236}">
                <a16:creationId xmlns:a16="http://schemas.microsoft.com/office/drawing/2014/main" id="{685554FA-0E75-446C-8FDD-CA10BDF79640}"/>
              </a:ext>
            </a:extLst>
          </p:cNvPr>
          <p:cNvSpPr>
            <a:spLocks noGrp="1"/>
          </p:cNvSpPr>
          <p:nvPr>
            <p:ph type="title"/>
          </p:nvPr>
        </p:nvSpPr>
        <p:spPr>
          <a:xfrm>
            <a:off x="888630" y="4760132"/>
            <a:ext cx="5093596" cy="1777829"/>
          </a:xfrm>
        </p:spPr>
        <p:txBody>
          <a:bodyPr vert="horz" lIns="228600" tIns="228600" rIns="228600" bIns="228600" rtlCol="0" anchor="ctr">
            <a:normAutofit/>
          </a:bodyPr>
          <a:lstStyle/>
          <a:p>
            <a:pPr algn="r"/>
            <a:r>
              <a:rPr lang="en-US" sz="4000">
                <a:solidFill>
                  <a:schemeClr val="tx1"/>
                </a:solidFill>
              </a:rPr>
              <a:t>Gender Issues in Housing</a:t>
            </a:r>
          </a:p>
        </p:txBody>
      </p:sp>
      <p:pic>
        <p:nvPicPr>
          <p:cNvPr id="9" name="Content Placeholder 8" descr="Wooden houses with one house standing out with its orange and red color">
            <a:extLst>
              <a:ext uri="{FF2B5EF4-FFF2-40B4-BE49-F238E27FC236}">
                <a16:creationId xmlns:a16="http://schemas.microsoft.com/office/drawing/2014/main" id="{4FE62326-85E5-4FDE-BD33-E1468AA6487C}"/>
              </a:ext>
            </a:extLst>
          </p:cNvPr>
          <p:cNvPicPr>
            <a:picLocks noGrp="1" noChangeAspect="1"/>
          </p:cNvPicPr>
          <p:nvPr>
            <p:ph idx="1"/>
          </p:nvPr>
        </p:nvPicPr>
        <p:blipFill rotWithShape="1">
          <a:blip r:embed="rId3" cstate="hqprint">
            <a:extLst>
              <a:ext uri="{28A0092B-C50C-407E-A947-70E740481C1C}">
                <a14:useLocalDpi xmlns:a14="http://schemas.microsoft.com/office/drawing/2010/main" val="0"/>
              </a:ext>
            </a:extLst>
          </a:blip>
          <a:srcRect t="18769" b="24715"/>
          <a:stretch/>
        </p:blipFill>
        <p:spPr>
          <a:xfrm>
            <a:off x="20" y="10"/>
            <a:ext cx="12191980" cy="4599422"/>
          </a:xfrm>
          <a:custGeom>
            <a:avLst/>
            <a:gdLst/>
            <a:ahLst/>
            <a:cxnLst/>
            <a:rect l="l" t="t" r="r" b="b"/>
            <a:pathLst>
              <a:path w="12192000" h="4621300">
                <a:moveTo>
                  <a:pt x="0" y="0"/>
                </a:moveTo>
                <a:lnTo>
                  <a:pt x="12192000" y="0"/>
                </a:lnTo>
                <a:lnTo>
                  <a:pt x="12192000" y="3104412"/>
                </a:lnTo>
                <a:lnTo>
                  <a:pt x="12192000" y="3296537"/>
                </a:lnTo>
                <a:lnTo>
                  <a:pt x="12192000" y="4272355"/>
                </a:lnTo>
                <a:lnTo>
                  <a:pt x="12113803" y="4280638"/>
                </a:lnTo>
                <a:cubicBezTo>
                  <a:pt x="10139508" y="4478587"/>
                  <a:pt x="8237152" y="4571590"/>
                  <a:pt x="6753597" y="4604195"/>
                </a:cubicBezTo>
                <a:cubicBezTo>
                  <a:pt x="4940362" y="4644044"/>
                  <a:pt x="2657278" y="4624714"/>
                  <a:pt x="400746" y="4432852"/>
                </a:cubicBezTo>
                <a:lnTo>
                  <a:pt x="0" y="4395876"/>
                </a:lnTo>
                <a:lnTo>
                  <a:pt x="0" y="3296537"/>
                </a:lnTo>
                <a:lnTo>
                  <a:pt x="0" y="3104412"/>
                </a:lnTo>
                <a:close/>
              </a:path>
            </a:pathLst>
          </a:custGeom>
        </p:spPr>
      </p:pic>
      <p:sp>
        <p:nvSpPr>
          <p:cNvPr id="7" name="Text Placeholder 6">
            <a:extLst>
              <a:ext uri="{FF2B5EF4-FFF2-40B4-BE49-F238E27FC236}">
                <a16:creationId xmlns:a16="http://schemas.microsoft.com/office/drawing/2014/main" id="{33048E49-99AF-4CC8-842C-DF04CFAEB6C4}"/>
              </a:ext>
            </a:extLst>
          </p:cNvPr>
          <p:cNvSpPr>
            <a:spLocks noGrp="1"/>
          </p:cNvSpPr>
          <p:nvPr>
            <p:ph type="body" sz="half" idx="2"/>
          </p:nvPr>
        </p:nvSpPr>
        <p:spPr>
          <a:xfrm>
            <a:off x="6226706" y="4767660"/>
            <a:ext cx="5173613" cy="1770300"/>
          </a:xfrm>
        </p:spPr>
        <p:txBody>
          <a:bodyPr vert="horz" lIns="91440" tIns="45720" rIns="91440" bIns="45720" rtlCol="0" anchor="ctr">
            <a:normAutofit/>
          </a:bodyPr>
          <a:lstStyle/>
          <a:p>
            <a:pPr indent="-228600" algn="l">
              <a:buFont typeface="Wingdings" panose="05000000000000000000" pitchFamily="2" charset="2"/>
              <a:buChar char="§"/>
            </a:pPr>
            <a:r>
              <a:rPr lang="en-US">
                <a:solidFill>
                  <a:schemeClr val="tx1"/>
                </a:solidFill>
              </a:rPr>
              <a:t>JUDITH FOX</a:t>
            </a:r>
          </a:p>
          <a:p>
            <a:pPr indent="-228600" algn="l">
              <a:buFont typeface="Wingdings" panose="05000000000000000000" pitchFamily="2" charset="2"/>
              <a:buChar char="§"/>
            </a:pPr>
            <a:r>
              <a:rPr lang="en-US">
                <a:solidFill>
                  <a:schemeClr val="tx1"/>
                </a:solidFill>
              </a:rPr>
              <a:t>NOTRE DAME LAW CLINIC</a:t>
            </a:r>
          </a:p>
        </p:txBody>
      </p:sp>
    </p:spTree>
    <p:extLst>
      <p:ext uri="{BB962C8B-B14F-4D97-AF65-F5344CB8AC3E}">
        <p14:creationId xmlns:p14="http://schemas.microsoft.com/office/powerpoint/2010/main" val="392432370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6AC78-9971-4523-A59B-2F548F167EFB}"/>
              </a:ext>
            </a:extLst>
          </p:cNvPr>
          <p:cNvSpPr>
            <a:spLocks noGrp="1"/>
          </p:cNvSpPr>
          <p:nvPr>
            <p:ph type="title"/>
          </p:nvPr>
        </p:nvSpPr>
        <p:spPr>
          <a:xfrm>
            <a:off x="888631" y="2349925"/>
            <a:ext cx="3498979" cy="2456442"/>
          </a:xfrm>
        </p:spPr>
        <p:txBody>
          <a:bodyPr>
            <a:normAutofit/>
          </a:bodyPr>
          <a:lstStyle/>
          <a:p>
            <a:r>
              <a:rPr lang="en-US" dirty="0"/>
              <a:t>What will we cover today?</a:t>
            </a:r>
          </a:p>
        </p:txBody>
      </p:sp>
      <p:graphicFrame>
        <p:nvGraphicFramePr>
          <p:cNvPr id="5" name="Content Placeholder 2">
            <a:extLst>
              <a:ext uri="{FF2B5EF4-FFF2-40B4-BE49-F238E27FC236}">
                <a16:creationId xmlns:a16="http://schemas.microsoft.com/office/drawing/2014/main" id="{8CCB8B99-5487-43FB-B9D9-436DC497045C}"/>
              </a:ext>
            </a:extLst>
          </p:cNvPr>
          <p:cNvGraphicFramePr>
            <a:graphicFrameLocks noGrp="1"/>
          </p:cNvGraphicFramePr>
          <p:nvPr>
            <p:ph idx="1"/>
            <p:extLst>
              <p:ext uri="{D42A27DB-BD31-4B8C-83A1-F6EECF244321}">
                <p14:modId xmlns:p14="http://schemas.microsoft.com/office/powerpoint/2010/main" val="3298654636"/>
              </p:ext>
            </p:extLst>
          </p:nvPr>
        </p:nvGraphicFramePr>
        <p:xfrm>
          <a:off x="5574890" y="803186"/>
          <a:ext cx="5821767" cy="52878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4397419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C708C-9199-4269-8711-A0D86F54B6B0}"/>
              </a:ext>
            </a:extLst>
          </p:cNvPr>
          <p:cNvSpPr>
            <a:spLocks noGrp="1"/>
          </p:cNvSpPr>
          <p:nvPr>
            <p:ph type="title"/>
          </p:nvPr>
        </p:nvSpPr>
        <p:spPr>
          <a:xfrm>
            <a:off x="350196" y="2349925"/>
            <a:ext cx="4768251" cy="2456442"/>
          </a:xfrm>
        </p:spPr>
        <p:txBody>
          <a:bodyPr>
            <a:normAutofit/>
          </a:bodyPr>
          <a:lstStyle/>
          <a:p>
            <a:r>
              <a:rPr lang="en-US"/>
              <a:t>Fair Housing Act </a:t>
            </a:r>
            <a:br>
              <a:rPr lang="en-US"/>
            </a:br>
            <a:r>
              <a:rPr lang="en-US"/>
              <a:t>1968</a:t>
            </a:r>
            <a:br>
              <a:rPr lang="en-US"/>
            </a:br>
            <a:r>
              <a:rPr lang="en-US" sz="3600"/>
              <a:t>42 USC §3601 </a:t>
            </a:r>
            <a:r>
              <a:rPr lang="en-US" sz="3600" i="1"/>
              <a:t>et. seq. </a:t>
            </a:r>
            <a:endParaRPr lang="en-US" sz="3600" dirty="0"/>
          </a:p>
        </p:txBody>
      </p:sp>
      <p:graphicFrame>
        <p:nvGraphicFramePr>
          <p:cNvPr id="5" name="Content Placeholder 2">
            <a:extLst>
              <a:ext uri="{FF2B5EF4-FFF2-40B4-BE49-F238E27FC236}">
                <a16:creationId xmlns:a16="http://schemas.microsoft.com/office/drawing/2014/main" id="{9024E36D-97A5-4FF5-8E3A-424699805157}"/>
              </a:ext>
            </a:extLst>
          </p:cNvPr>
          <p:cNvGraphicFramePr>
            <a:graphicFrameLocks noGrp="1"/>
          </p:cNvGraphicFramePr>
          <p:nvPr>
            <p:ph idx="1"/>
          </p:nvPr>
        </p:nvGraphicFramePr>
        <p:xfrm>
          <a:off x="5118447" y="803186"/>
          <a:ext cx="6281873" cy="52486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10921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56B4D-30BB-4AF8-A5DA-D22198DB46B0}"/>
              </a:ext>
            </a:extLst>
          </p:cNvPr>
          <p:cNvSpPr>
            <a:spLocks noGrp="1"/>
          </p:cNvSpPr>
          <p:nvPr>
            <p:ph type="title"/>
          </p:nvPr>
        </p:nvSpPr>
        <p:spPr/>
        <p:txBody>
          <a:bodyPr/>
          <a:lstStyle/>
          <a:p>
            <a:r>
              <a:rPr lang="en-US" dirty="0"/>
              <a:t>Indiana Fair Housing Act</a:t>
            </a:r>
          </a:p>
        </p:txBody>
      </p:sp>
      <p:sp>
        <p:nvSpPr>
          <p:cNvPr id="3" name="Content Placeholder 2">
            <a:extLst>
              <a:ext uri="{FF2B5EF4-FFF2-40B4-BE49-F238E27FC236}">
                <a16:creationId xmlns:a16="http://schemas.microsoft.com/office/drawing/2014/main" id="{007BBC5A-CD1D-45AE-9BB9-58A1D7F769CC}"/>
              </a:ext>
            </a:extLst>
          </p:cNvPr>
          <p:cNvSpPr>
            <a:spLocks noGrp="1"/>
          </p:cNvSpPr>
          <p:nvPr>
            <p:ph idx="1"/>
          </p:nvPr>
        </p:nvSpPr>
        <p:spPr/>
        <p:txBody>
          <a:bodyPr/>
          <a:lstStyle/>
          <a:p>
            <a:r>
              <a:rPr lang="en-US" dirty="0"/>
              <a:t>Provides “rights and remedies substantially equivalent to those granted under federal law” Ind. Code §22-9.5-1-1(3)</a:t>
            </a:r>
          </a:p>
        </p:txBody>
      </p:sp>
      <p:sp>
        <p:nvSpPr>
          <p:cNvPr id="4" name="Text Placeholder 3">
            <a:extLst>
              <a:ext uri="{FF2B5EF4-FFF2-40B4-BE49-F238E27FC236}">
                <a16:creationId xmlns:a16="http://schemas.microsoft.com/office/drawing/2014/main" id="{7AFAD87B-97A2-42E1-B7CC-E3295919AA84}"/>
              </a:ext>
            </a:extLst>
          </p:cNvPr>
          <p:cNvSpPr>
            <a:spLocks noGrp="1"/>
          </p:cNvSpPr>
          <p:nvPr>
            <p:ph type="body" sz="half" idx="2"/>
          </p:nvPr>
        </p:nvSpPr>
        <p:spPr/>
        <p:txBody>
          <a:bodyPr/>
          <a:lstStyle/>
          <a:p>
            <a:r>
              <a:rPr lang="en-US" dirty="0"/>
              <a:t> Ind. Code § 22-9.5-1 </a:t>
            </a:r>
            <a:r>
              <a:rPr lang="en-US" i="1" dirty="0"/>
              <a:t>et. Seq.</a:t>
            </a:r>
            <a:endParaRPr lang="en-US" dirty="0"/>
          </a:p>
        </p:txBody>
      </p:sp>
    </p:spTree>
    <p:extLst>
      <p:ext uri="{BB962C8B-B14F-4D97-AF65-F5344CB8AC3E}">
        <p14:creationId xmlns:p14="http://schemas.microsoft.com/office/powerpoint/2010/main" val="42608719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96817-07A6-47C4-AB11-FD230F83BF90}"/>
              </a:ext>
            </a:extLst>
          </p:cNvPr>
          <p:cNvSpPr>
            <a:spLocks noGrp="1"/>
          </p:cNvSpPr>
          <p:nvPr>
            <p:ph type="title"/>
          </p:nvPr>
        </p:nvSpPr>
        <p:spPr/>
        <p:txBody>
          <a:bodyPr/>
          <a:lstStyle/>
          <a:p>
            <a:r>
              <a:rPr lang="en-US" dirty="0"/>
              <a:t>Intimidation or Interference </a:t>
            </a:r>
          </a:p>
        </p:txBody>
      </p:sp>
      <p:sp>
        <p:nvSpPr>
          <p:cNvPr id="3" name="Content Placeholder 2">
            <a:extLst>
              <a:ext uri="{FF2B5EF4-FFF2-40B4-BE49-F238E27FC236}">
                <a16:creationId xmlns:a16="http://schemas.microsoft.com/office/drawing/2014/main" id="{779CD9C9-B3F1-4A9C-8EEF-E6A13D292334}"/>
              </a:ext>
            </a:extLst>
          </p:cNvPr>
          <p:cNvSpPr>
            <a:spLocks noGrp="1"/>
          </p:cNvSpPr>
          <p:nvPr>
            <p:ph idx="1"/>
          </p:nvPr>
        </p:nvSpPr>
        <p:spPr/>
        <p:txBody>
          <a:bodyPr/>
          <a:lstStyle/>
          <a:p>
            <a:r>
              <a:rPr lang="en-US" dirty="0"/>
              <a:t>Class A Misdemeanor:</a:t>
            </a:r>
          </a:p>
          <a:p>
            <a:pPr lvl="1"/>
            <a:r>
              <a:rPr lang="en-US" dirty="0"/>
              <a:t>Intentionally intimidate or infer with</a:t>
            </a:r>
          </a:p>
          <a:p>
            <a:pPr lvl="1"/>
            <a:r>
              <a:rPr lang="en-US" dirty="0"/>
              <a:t>Attempt to intimidate or </a:t>
            </a:r>
            <a:r>
              <a:rPr lang="en-US" dirty="0" err="1"/>
              <a:t>interfer</a:t>
            </a:r>
            <a:r>
              <a:rPr lang="en-US" dirty="0"/>
              <a:t> with</a:t>
            </a:r>
          </a:p>
          <a:p>
            <a:pPr lvl="1"/>
            <a:endParaRPr lang="en-US" dirty="0"/>
          </a:p>
          <a:p>
            <a:pPr lvl="1"/>
            <a:r>
              <a:rPr lang="en-US" dirty="0"/>
              <a:t>Any aspect of buying, selling, renting etc. housing</a:t>
            </a:r>
          </a:p>
          <a:p>
            <a:pPr lvl="1"/>
            <a:endParaRPr lang="en-US" dirty="0"/>
          </a:p>
        </p:txBody>
      </p:sp>
      <p:sp>
        <p:nvSpPr>
          <p:cNvPr id="4" name="Text Placeholder 3">
            <a:extLst>
              <a:ext uri="{FF2B5EF4-FFF2-40B4-BE49-F238E27FC236}">
                <a16:creationId xmlns:a16="http://schemas.microsoft.com/office/drawing/2014/main" id="{C7241752-ED3C-47CD-91AF-9DE3092C01DC}"/>
              </a:ext>
            </a:extLst>
          </p:cNvPr>
          <p:cNvSpPr>
            <a:spLocks noGrp="1"/>
          </p:cNvSpPr>
          <p:nvPr>
            <p:ph type="body" sz="half" idx="2"/>
          </p:nvPr>
        </p:nvSpPr>
        <p:spPr/>
        <p:txBody>
          <a:bodyPr/>
          <a:lstStyle/>
          <a:p>
            <a:r>
              <a:rPr lang="en-US" dirty="0"/>
              <a:t>Ind. Code §22-9.5-10-1</a:t>
            </a:r>
          </a:p>
        </p:txBody>
      </p:sp>
    </p:spTree>
    <p:extLst>
      <p:ext uri="{BB962C8B-B14F-4D97-AF65-F5344CB8AC3E}">
        <p14:creationId xmlns:p14="http://schemas.microsoft.com/office/powerpoint/2010/main" val="14358620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EA70D-7AFF-4A8A-9A79-430B33B3429B}"/>
              </a:ext>
            </a:extLst>
          </p:cNvPr>
          <p:cNvSpPr>
            <a:spLocks noGrp="1"/>
          </p:cNvSpPr>
          <p:nvPr>
            <p:ph type="title"/>
          </p:nvPr>
        </p:nvSpPr>
        <p:spPr>
          <a:xfrm>
            <a:off x="888631" y="2349925"/>
            <a:ext cx="3498979" cy="2456442"/>
          </a:xfrm>
        </p:spPr>
        <p:txBody>
          <a:bodyPr>
            <a:normAutofit/>
          </a:bodyPr>
          <a:lstStyle/>
          <a:p>
            <a:r>
              <a:rPr lang="en-US" sz="3700"/>
              <a:t>Article 9: South Bend Human Rights Ordinance</a:t>
            </a:r>
          </a:p>
        </p:txBody>
      </p:sp>
      <p:graphicFrame>
        <p:nvGraphicFramePr>
          <p:cNvPr id="5" name="Content Placeholder 2">
            <a:extLst>
              <a:ext uri="{FF2B5EF4-FFF2-40B4-BE49-F238E27FC236}">
                <a16:creationId xmlns:a16="http://schemas.microsoft.com/office/drawing/2014/main" id="{E1FC5B1A-1671-43E4-BB95-F651BC8E6F2E}"/>
              </a:ext>
            </a:extLst>
          </p:cNvPr>
          <p:cNvGraphicFramePr>
            <a:graphicFrameLocks noGrp="1"/>
          </p:cNvGraphicFramePr>
          <p:nvPr>
            <p:ph idx="1"/>
            <p:extLst>
              <p:ext uri="{D42A27DB-BD31-4B8C-83A1-F6EECF244321}">
                <p14:modId xmlns:p14="http://schemas.microsoft.com/office/powerpoint/2010/main" val="1651798816"/>
              </p:ext>
            </p:extLst>
          </p:nvPr>
        </p:nvGraphicFramePr>
        <p:xfrm>
          <a:off x="5574890" y="803186"/>
          <a:ext cx="5821767" cy="52878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7810588"/>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8631" y="2349925"/>
            <a:ext cx="3498979" cy="2456442"/>
          </a:xfrm>
        </p:spPr>
        <p:txBody>
          <a:bodyPr>
            <a:normAutofit/>
          </a:bodyPr>
          <a:lstStyle/>
          <a:p>
            <a:r>
              <a:rPr lang="en-US" dirty="0"/>
              <a:t>What is discrimination based on “sex”</a:t>
            </a:r>
          </a:p>
        </p:txBody>
      </p:sp>
      <p:graphicFrame>
        <p:nvGraphicFramePr>
          <p:cNvPr id="5" name="Content Placeholder 2">
            <a:extLst>
              <a:ext uri="{FF2B5EF4-FFF2-40B4-BE49-F238E27FC236}">
                <a16:creationId xmlns:a16="http://schemas.microsoft.com/office/drawing/2014/main" id="{BF127603-4212-4370-9EDA-CA23CE810A24}"/>
              </a:ext>
            </a:extLst>
          </p:cNvPr>
          <p:cNvGraphicFramePr>
            <a:graphicFrameLocks noGrp="1"/>
          </p:cNvGraphicFramePr>
          <p:nvPr>
            <p:ph idx="1"/>
            <p:extLst>
              <p:ext uri="{D42A27DB-BD31-4B8C-83A1-F6EECF244321}">
                <p14:modId xmlns:p14="http://schemas.microsoft.com/office/powerpoint/2010/main" val="3989563201"/>
              </p:ext>
            </p:extLst>
          </p:nvPr>
        </p:nvGraphicFramePr>
        <p:xfrm>
          <a:off x="5574890" y="803186"/>
          <a:ext cx="5821767" cy="52878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47897969"/>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2DAE3342-9DFC-49D4-B09C-25E3107693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2" name="Freeform 5">
              <a:extLst>
                <a:ext uri="{FF2B5EF4-FFF2-40B4-BE49-F238E27FC236}">
                  <a16:creationId xmlns:a16="http://schemas.microsoft.com/office/drawing/2014/main" id="{E49E0D20-8423-4612-99A5-14AEF8F6BB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6">
              <a:extLst>
                <a:ext uri="{FF2B5EF4-FFF2-40B4-BE49-F238E27FC236}">
                  <a16:creationId xmlns:a16="http://schemas.microsoft.com/office/drawing/2014/main" id="{57C2C108-5A30-48CA-9203-56747AEB7B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7">
              <a:extLst>
                <a:ext uri="{FF2B5EF4-FFF2-40B4-BE49-F238E27FC236}">
                  <a16:creationId xmlns:a16="http://schemas.microsoft.com/office/drawing/2014/main" id="{1A343912-2EFC-408E-A862-5C9BF108DC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8">
              <a:extLst>
                <a:ext uri="{FF2B5EF4-FFF2-40B4-BE49-F238E27FC236}">
                  <a16:creationId xmlns:a16="http://schemas.microsoft.com/office/drawing/2014/main" id="{AA50D1CF-9DAE-4CF6-B829-E66CEE9D5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9">
              <a:extLst>
                <a:ext uri="{FF2B5EF4-FFF2-40B4-BE49-F238E27FC236}">
                  <a16:creationId xmlns:a16="http://schemas.microsoft.com/office/drawing/2014/main" id="{FE5799A4-0568-433E-BF41-752CF516A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0">
              <a:extLst>
                <a:ext uri="{FF2B5EF4-FFF2-40B4-BE49-F238E27FC236}">
                  <a16:creationId xmlns:a16="http://schemas.microsoft.com/office/drawing/2014/main" id="{CDBB86ED-F16F-4C28-BDD5-72D771176F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1">
              <a:extLst>
                <a:ext uri="{FF2B5EF4-FFF2-40B4-BE49-F238E27FC236}">
                  <a16:creationId xmlns:a16="http://schemas.microsoft.com/office/drawing/2014/main" id="{3347939E-8B76-4CFC-B2EC-63A7E22783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2">
              <a:extLst>
                <a:ext uri="{FF2B5EF4-FFF2-40B4-BE49-F238E27FC236}">
                  <a16:creationId xmlns:a16="http://schemas.microsoft.com/office/drawing/2014/main" id="{FA1DD132-02E4-4CD3-B496-BFF924558A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3">
              <a:extLst>
                <a:ext uri="{FF2B5EF4-FFF2-40B4-BE49-F238E27FC236}">
                  <a16:creationId xmlns:a16="http://schemas.microsoft.com/office/drawing/2014/main" id="{710BDA52-A7D7-4E4E-9F36-EC8F983EAF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1" name="Freeform 14">
              <a:extLst>
                <a:ext uri="{FF2B5EF4-FFF2-40B4-BE49-F238E27FC236}">
                  <a16:creationId xmlns:a16="http://schemas.microsoft.com/office/drawing/2014/main" id="{B1BDF852-319F-42B8-9A50-7C9A9387CD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2" name="Freeform 15">
              <a:extLst>
                <a:ext uri="{FF2B5EF4-FFF2-40B4-BE49-F238E27FC236}">
                  <a16:creationId xmlns:a16="http://schemas.microsoft.com/office/drawing/2014/main" id="{3AACE376-C01E-4F1F-91B7-39D0274BFE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3" name="Freeform 16">
              <a:extLst>
                <a:ext uri="{FF2B5EF4-FFF2-40B4-BE49-F238E27FC236}">
                  <a16:creationId xmlns:a16="http://schemas.microsoft.com/office/drawing/2014/main" id="{7F612F4C-050E-459D-9771-ED088374A5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4" name="Freeform 17">
              <a:extLst>
                <a:ext uri="{FF2B5EF4-FFF2-40B4-BE49-F238E27FC236}">
                  <a16:creationId xmlns:a16="http://schemas.microsoft.com/office/drawing/2014/main" id="{94E4211B-3E41-4905-8F4E-76811B9E5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8">
              <a:extLst>
                <a:ext uri="{FF2B5EF4-FFF2-40B4-BE49-F238E27FC236}">
                  <a16:creationId xmlns:a16="http://schemas.microsoft.com/office/drawing/2014/main" id="{6AEC87EE-0CB8-43DE-8FEB-4586A92E80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9">
              <a:extLst>
                <a:ext uri="{FF2B5EF4-FFF2-40B4-BE49-F238E27FC236}">
                  <a16:creationId xmlns:a16="http://schemas.microsoft.com/office/drawing/2014/main" id="{277C1C5D-7BDC-47E4-8B81-C3C4AE949B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0">
              <a:extLst>
                <a:ext uri="{FF2B5EF4-FFF2-40B4-BE49-F238E27FC236}">
                  <a16:creationId xmlns:a16="http://schemas.microsoft.com/office/drawing/2014/main" id="{7A2A6EF8-9768-4478-9CD3-DFA547CEFC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1">
              <a:extLst>
                <a:ext uri="{FF2B5EF4-FFF2-40B4-BE49-F238E27FC236}">
                  <a16:creationId xmlns:a16="http://schemas.microsoft.com/office/drawing/2014/main" id="{1FD9091C-E8FA-4ADA-937F-A74426ED1B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2">
              <a:extLst>
                <a:ext uri="{FF2B5EF4-FFF2-40B4-BE49-F238E27FC236}">
                  <a16:creationId xmlns:a16="http://schemas.microsoft.com/office/drawing/2014/main" id="{B69923E7-63C4-47CE-956E-09D384D4FE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0" name="Freeform 23">
              <a:extLst>
                <a:ext uri="{FF2B5EF4-FFF2-40B4-BE49-F238E27FC236}">
                  <a16:creationId xmlns:a16="http://schemas.microsoft.com/office/drawing/2014/main" id="{A2576784-872E-494C-A041-0E346226B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2" name="Group 31">
            <a:extLst>
              <a:ext uri="{FF2B5EF4-FFF2-40B4-BE49-F238E27FC236}">
                <a16:creationId xmlns:a16="http://schemas.microsoft.com/office/drawing/2014/main" id="{B54F73D8-62C2-4127-9D19-01219BBB99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3" name="Rectangle 32">
              <a:extLst>
                <a:ext uri="{FF2B5EF4-FFF2-40B4-BE49-F238E27FC236}">
                  <a16:creationId xmlns:a16="http://schemas.microsoft.com/office/drawing/2014/main" id="{CFD8CA02-9BE5-4B82-8129-6EF6184024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4" name="Isosceles Triangle 33">
              <a:extLst>
                <a:ext uri="{FF2B5EF4-FFF2-40B4-BE49-F238E27FC236}">
                  <a16:creationId xmlns:a16="http://schemas.microsoft.com/office/drawing/2014/main" id="{01515E68-030C-4313-B300-35253163D3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Rectangle 34">
              <a:extLst>
                <a:ext uri="{FF2B5EF4-FFF2-40B4-BE49-F238E27FC236}">
                  <a16:creationId xmlns:a16="http://schemas.microsoft.com/office/drawing/2014/main" id="{1937725F-1DDF-4225-937E-106DBB047F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7" name="Rectangle 36">
            <a:extLst>
              <a:ext uri="{FF2B5EF4-FFF2-40B4-BE49-F238E27FC236}">
                <a16:creationId xmlns:a16="http://schemas.microsoft.com/office/drawing/2014/main" id="{9499C9FE-4B17-4937-9EB8-3E1A97E32D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BA1AA859-8E3B-49BF-83F6-ADF050A2CF3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40" name="Freeform 5">
              <a:extLst>
                <a:ext uri="{FF2B5EF4-FFF2-40B4-BE49-F238E27FC236}">
                  <a16:creationId xmlns:a16="http://schemas.microsoft.com/office/drawing/2014/main" id="{EA5E9A71-2A94-4FAA-859F-1930C2E918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1" name="Freeform 6">
              <a:extLst>
                <a:ext uri="{FF2B5EF4-FFF2-40B4-BE49-F238E27FC236}">
                  <a16:creationId xmlns:a16="http://schemas.microsoft.com/office/drawing/2014/main" id="{15C43A1A-EE63-4F18-BA50-6BCC0C5FB0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7">
              <a:extLst>
                <a:ext uri="{FF2B5EF4-FFF2-40B4-BE49-F238E27FC236}">
                  <a16:creationId xmlns:a16="http://schemas.microsoft.com/office/drawing/2014/main" id="{D20E631E-2C68-4E27-B833-094ECE5095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8">
              <a:extLst>
                <a:ext uri="{FF2B5EF4-FFF2-40B4-BE49-F238E27FC236}">
                  <a16:creationId xmlns:a16="http://schemas.microsoft.com/office/drawing/2014/main" id="{2446723A-FC6F-4012-8557-06069FA130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9">
              <a:extLst>
                <a:ext uri="{FF2B5EF4-FFF2-40B4-BE49-F238E27FC236}">
                  <a16:creationId xmlns:a16="http://schemas.microsoft.com/office/drawing/2014/main" id="{7F3D87D4-252C-4471-A220-28B58BF439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10">
              <a:extLst>
                <a:ext uri="{FF2B5EF4-FFF2-40B4-BE49-F238E27FC236}">
                  <a16:creationId xmlns:a16="http://schemas.microsoft.com/office/drawing/2014/main" id="{054B916A-0FD0-4006-BD6C-9D29CA03AC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11">
              <a:extLst>
                <a:ext uri="{FF2B5EF4-FFF2-40B4-BE49-F238E27FC236}">
                  <a16:creationId xmlns:a16="http://schemas.microsoft.com/office/drawing/2014/main" id="{2133C3B4-D163-43CB-B3FC-A1B9A1DC38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2">
              <a:extLst>
                <a:ext uri="{FF2B5EF4-FFF2-40B4-BE49-F238E27FC236}">
                  <a16:creationId xmlns:a16="http://schemas.microsoft.com/office/drawing/2014/main" id="{44DECBCA-815C-4296-B4DA-F12AD81F2D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3">
              <a:extLst>
                <a:ext uri="{FF2B5EF4-FFF2-40B4-BE49-F238E27FC236}">
                  <a16:creationId xmlns:a16="http://schemas.microsoft.com/office/drawing/2014/main" id="{B6C3CA6F-2113-4095-B77D-19519074C1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4">
              <a:extLst>
                <a:ext uri="{FF2B5EF4-FFF2-40B4-BE49-F238E27FC236}">
                  <a16:creationId xmlns:a16="http://schemas.microsoft.com/office/drawing/2014/main" id="{6A23EEC5-4C2F-4460-B6F6-A6852C46F1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5">
              <a:extLst>
                <a:ext uri="{FF2B5EF4-FFF2-40B4-BE49-F238E27FC236}">
                  <a16:creationId xmlns:a16="http://schemas.microsoft.com/office/drawing/2014/main" id="{9CAEC751-845A-4873-BCB3-29B7EF60FD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6">
              <a:extLst>
                <a:ext uri="{FF2B5EF4-FFF2-40B4-BE49-F238E27FC236}">
                  <a16:creationId xmlns:a16="http://schemas.microsoft.com/office/drawing/2014/main" id="{FA38FC93-11A4-4EB5-BC13-85FB353CD1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7">
              <a:extLst>
                <a:ext uri="{FF2B5EF4-FFF2-40B4-BE49-F238E27FC236}">
                  <a16:creationId xmlns:a16="http://schemas.microsoft.com/office/drawing/2014/main" id="{B5B6AC4D-E640-47F2-AA5A-9F9A1DB88E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8">
              <a:extLst>
                <a:ext uri="{FF2B5EF4-FFF2-40B4-BE49-F238E27FC236}">
                  <a16:creationId xmlns:a16="http://schemas.microsoft.com/office/drawing/2014/main" id="{962630FB-473F-4D83-8B9F-EC52E31CA5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9">
              <a:extLst>
                <a:ext uri="{FF2B5EF4-FFF2-40B4-BE49-F238E27FC236}">
                  <a16:creationId xmlns:a16="http://schemas.microsoft.com/office/drawing/2014/main" id="{035721E2-E73B-4E57-92E2-DE71F0D170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20">
              <a:extLst>
                <a:ext uri="{FF2B5EF4-FFF2-40B4-BE49-F238E27FC236}">
                  <a16:creationId xmlns:a16="http://schemas.microsoft.com/office/drawing/2014/main" id="{3071D074-66CD-4273-AF66-207364BA3E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21">
              <a:extLst>
                <a:ext uri="{FF2B5EF4-FFF2-40B4-BE49-F238E27FC236}">
                  <a16:creationId xmlns:a16="http://schemas.microsoft.com/office/drawing/2014/main" id="{4197CB22-95EA-4E41-94A6-6BCE8C0278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2">
              <a:extLst>
                <a:ext uri="{FF2B5EF4-FFF2-40B4-BE49-F238E27FC236}">
                  <a16:creationId xmlns:a16="http://schemas.microsoft.com/office/drawing/2014/main" id="{622F5B4E-EBC2-4021-A986-B40B49442B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3">
              <a:extLst>
                <a:ext uri="{FF2B5EF4-FFF2-40B4-BE49-F238E27FC236}">
                  <a16:creationId xmlns:a16="http://schemas.microsoft.com/office/drawing/2014/main" id="{A1450C78-508B-412D-8354-C6AE7E9F93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0" name="Group 59">
            <a:extLst>
              <a:ext uri="{FF2B5EF4-FFF2-40B4-BE49-F238E27FC236}">
                <a16:creationId xmlns:a16="http://schemas.microsoft.com/office/drawing/2014/main" id="{0D2C6055-EB42-4E7C-B358-308A54C713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7084" y="1186483"/>
            <a:ext cx="3822597" cy="4477933"/>
            <a:chOff x="807084" y="1186483"/>
            <a:chExt cx="3822597" cy="4477933"/>
          </a:xfrm>
        </p:grpSpPr>
        <p:sp>
          <p:nvSpPr>
            <p:cNvPr id="61" name="Rectangle 60">
              <a:extLst>
                <a:ext uri="{FF2B5EF4-FFF2-40B4-BE49-F238E27FC236}">
                  <a16:creationId xmlns:a16="http://schemas.microsoft.com/office/drawing/2014/main" id="{8A0384A8-C4E8-407C-BD44-2B989327E0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7531" y="1186483"/>
              <a:ext cx="3821702"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Isosceles Triangle 39">
              <a:extLst>
                <a:ext uri="{FF2B5EF4-FFF2-40B4-BE49-F238E27FC236}">
                  <a16:creationId xmlns:a16="http://schemas.microsoft.com/office/drawing/2014/main" id="{B7F9FA9E-2650-4B17-BA91-C12C0C5F9D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514766"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a:extLst>
                <a:ext uri="{FF2B5EF4-FFF2-40B4-BE49-F238E27FC236}">
                  <a16:creationId xmlns:a16="http://schemas.microsoft.com/office/drawing/2014/main" id="{E96B943E-BAEE-4DC2-87CB-78F6E433D5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7084" y="1991156"/>
              <a:ext cx="382259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895415" y="2075504"/>
            <a:ext cx="3654569" cy="2042725"/>
          </a:xfrm>
        </p:spPr>
        <p:txBody>
          <a:bodyPr vert="horz" lIns="228600" tIns="228600" rIns="228600" bIns="0" rtlCol="0" anchor="b">
            <a:normAutofit/>
          </a:bodyPr>
          <a:lstStyle/>
          <a:p>
            <a:pPr>
              <a:lnSpc>
                <a:spcPct val="80000"/>
              </a:lnSpc>
            </a:pPr>
            <a:r>
              <a:rPr lang="en-US" sz="2600"/>
              <a:t>Executive Order on Preventing and Combating Discrimination on the Basis of Gender Identity or Sexual Orientation</a:t>
            </a:r>
          </a:p>
        </p:txBody>
      </p:sp>
      <p:sp>
        <p:nvSpPr>
          <p:cNvPr id="5" name="Text Placeholder 4"/>
          <p:cNvSpPr>
            <a:spLocks noGrp="1"/>
          </p:cNvSpPr>
          <p:nvPr>
            <p:ph type="body" sz="half" idx="2"/>
          </p:nvPr>
        </p:nvSpPr>
        <p:spPr>
          <a:xfrm>
            <a:off x="895417" y="4202728"/>
            <a:ext cx="3654568" cy="1026125"/>
          </a:xfrm>
        </p:spPr>
        <p:txBody>
          <a:bodyPr vert="horz" lIns="91440" tIns="0" rIns="91440" bIns="45720" rtlCol="0">
            <a:normAutofit/>
          </a:bodyPr>
          <a:lstStyle/>
          <a:p>
            <a:pPr>
              <a:lnSpc>
                <a:spcPct val="100000"/>
              </a:lnSpc>
            </a:pPr>
            <a:r>
              <a:rPr lang="en-US" dirty="0"/>
              <a:t>January 20,2021</a:t>
            </a:r>
            <a:endParaRPr lang="en-US"/>
          </a:p>
        </p:txBody>
      </p:sp>
      <p:pic>
        <p:nvPicPr>
          <p:cNvPr id="6" name="Picture Placeholder 5"/>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l="22338" r="22338"/>
          <a:stretch/>
        </p:blipFill>
        <p:spPr>
          <a:xfrm>
            <a:off x="5446972" y="227"/>
            <a:ext cx="6745028" cy="6858000"/>
          </a:xfrm>
          <a:prstGeom prst="rect">
            <a:avLst/>
          </a:prstGeom>
          <a:ln w="9525">
            <a:noFill/>
          </a:ln>
        </p:spPr>
      </p:pic>
    </p:spTree>
    <p:extLst>
      <p:ext uri="{BB962C8B-B14F-4D97-AF65-F5344CB8AC3E}">
        <p14:creationId xmlns:p14="http://schemas.microsoft.com/office/powerpoint/2010/main" val="3897441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iterate>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700"/>
                                        <p:tgtEl>
                                          <p:spTgt spid="6"/>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4000"/>
                <a:lumMod val="116000"/>
              </a:schemeClr>
            </a:gs>
            <a:gs pos="100000">
              <a:schemeClr val="bg2">
                <a:tint val="98000"/>
                <a:shade val="86000"/>
                <a:satMod val="90000"/>
                <a:lumMod val="88000"/>
              </a:schemeClr>
            </a:gs>
          </a:gsLst>
          <a:path path="circle">
            <a:fillToRect l="50000" t="15000" r="50000" b="169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0F08744-9D7B-4693-B8D6-2A5210AE9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32">
            <a:extLst>
              <a:ext uri="{FF2B5EF4-FFF2-40B4-BE49-F238E27FC236}">
                <a16:creationId xmlns:a16="http://schemas.microsoft.com/office/drawing/2014/main" id="{5B2E630F-F386-44FA-B1A1-C10A9BF434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36127">
            <a:off x="296272" y="1026251"/>
            <a:ext cx="7298578" cy="5088488"/>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73567C09-8B4D-49A6-A711-C44C5807D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3554541" y="-619573"/>
            <a:ext cx="9016699" cy="8033868"/>
          </a:xfrm>
          <a:custGeom>
            <a:avLst/>
            <a:gdLst>
              <a:gd name="connsiteX0" fmla="*/ 6078066 w 9016699"/>
              <a:gd name="connsiteY0" fmla="*/ 782055 h 8033868"/>
              <a:gd name="connsiteX1" fmla="*/ 8705208 w 9016699"/>
              <a:gd name="connsiteY1" fmla="*/ 3409197 h 8033868"/>
              <a:gd name="connsiteX2" fmla="*/ 8793057 w 9016699"/>
              <a:gd name="connsiteY2" fmla="*/ 3617452 h 8033868"/>
              <a:gd name="connsiteX3" fmla="*/ 9016699 w 9016699"/>
              <a:gd name="connsiteY3" fmla="*/ 4793120 h 8033868"/>
              <a:gd name="connsiteX4" fmla="*/ 8960084 w 9016699"/>
              <a:gd name="connsiteY4" fmla="*/ 5272709 h 8033868"/>
              <a:gd name="connsiteX5" fmla="*/ 8920563 w 9016699"/>
              <a:gd name="connsiteY5" fmla="*/ 5444162 h 8033868"/>
              <a:gd name="connsiteX6" fmla="*/ 6620466 w 9016699"/>
              <a:gd name="connsiteY6" fmla="*/ 7744259 h 8033868"/>
              <a:gd name="connsiteX7" fmla="*/ 6480006 w 9016699"/>
              <a:gd name="connsiteY7" fmla="*/ 7795347 h 8033868"/>
              <a:gd name="connsiteX8" fmla="*/ 4389696 w 9016699"/>
              <a:gd name="connsiteY8" fmla="*/ 7987178 h 8033868"/>
              <a:gd name="connsiteX9" fmla="*/ 3086984 w 9016699"/>
              <a:gd name="connsiteY9" fmla="*/ 7466023 h 8033868"/>
              <a:gd name="connsiteX10" fmla="*/ 3024300 w 9016699"/>
              <a:gd name="connsiteY10" fmla="*/ 7426965 h 8033868"/>
              <a:gd name="connsiteX11" fmla="*/ 519567 w 9016699"/>
              <a:gd name="connsiteY11" fmla="*/ 4922232 h 8033868"/>
              <a:gd name="connsiteX12" fmla="*/ 419495 w 9016699"/>
              <a:gd name="connsiteY12" fmla="*/ 4733719 h 8033868"/>
              <a:gd name="connsiteX13" fmla="*/ 3514 w 9016699"/>
              <a:gd name="connsiteY13" fmla="*/ 3245168 h 8033868"/>
              <a:gd name="connsiteX14" fmla="*/ 4193329 w 9016699"/>
              <a:gd name="connsiteY14" fmla="*/ 36108 h 8033868"/>
              <a:gd name="connsiteX15" fmla="*/ 5977677 w 9016699"/>
              <a:gd name="connsiteY15" fmla="*/ 722908 h 8033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016699" h="8033868">
                <a:moveTo>
                  <a:pt x="6078066" y="782055"/>
                </a:moveTo>
                <a:lnTo>
                  <a:pt x="8705208" y="3409197"/>
                </a:lnTo>
                <a:lnTo>
                  <a:pt x="8793057" y="3617452"/>
                </a:lnTo>
                <a:cubicBezTo>
                  <a:pt x="8935615" y="3988374"/>
                  <a:pt x="9016699" y="4381324"/>
                  <a:pt x="9016699" y="4793120"/>
                </a:cubicBezTo>
                <a:cubicBezTo>
                  <a:pt x="9008675" y="4960329"/>
                  <a:pt x="8989449" y="5120121"/>
                  <a:pt x="8960084" y="5272709"/>
                </a:cubicBezTo>
                <a:lnTo>
                  <a:pt x="8920563" y="5444162"/>
                </a:lnTo>
                <a:lnTo>
                  <a:pt x="6620466" y="7744259"/>
                </a:lnTo>
                <a:lnTo>
                  <a:pt x="6480006" y="7795347"/>
                </a:lnTo>
                <a:cubicBezTo>
                  <a:pt x="5726471" y="8035167"/>
                  <a:pt x="4953020" y="8083925"/>
                  <a:pt x="4389696" y="7987178"/>
                </a:cubicBezTo>
                <a:cubicBezTo>
                  <a:pt x="4014146" y="7922680"/>
                  <a:pt x="3559510" y="7740111"/>
                  <a:pt x="3086984" y="7466023"/>
                </a:cubicBezTo>
                <a:lnTo>
                  <a:pt x="3024300" y="7426965"/>
                </a:lnTo>
                <a:lnTo>
                  <a:pt x="519567" y="4922232"/>
                </a:lnTo>
                <a:lnTo>
                  <a:pt x="419495" y="4733719"/>
                </a:lnTo>
                <a:cubicBezTo>
                  <a:pt x="181303" y="4258474"/>
                  <a:pt x="28977" y="3756361"/>
                  <a:pt x="3514" y="3245168"/>
                </a:cubicBezTo>
                <a:cubicBezTo>
                  <a:pt x="-112889" y="908287"/>
                  <a:pt x="2691131" y="-221884"/>
                  <a:pt x="4193329" y="36108"/>
                </a:cubicBezTo>
                <a:cubicBezTo>
                  <a:pt x="4662766" y="116730"/>
                  <a:pt x="5309837" y="354143"/>
                  <a:pt x="5977677" y="72290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itle 4"/>
          <p:cNvSpPr>
            <a:spLocks noGrp="1"/>
          </p:cNvSpPr>
          <p:nvPr>
            <p:ph type="title"/>
          </p:nvPr>
        </p:nvSpPr>
        <p:spPr>
          <a:xfrm>
            <a:off x="807720" y="2349925"/>
            <a:ext cx="2441894" cy="2456442"/>
          </a:xfrm>
        </p:spPr>
        <p:txBody>
          <a:bodyPr>
            <a:normAutofit/>
          </a:bodyPr>
          <a:lstStyle/>
          <a:p>
            <a:pPr algn="l"/>
            <a:r>
              <a:rPr lang="en-US" sz="3200"/>
              <a:t>Covered statutes</a:t>
            </a:r>
          </a:p>
        </p:txBody>
      </p:sp>
      <p:sp>
        <p:nvSpPr>
          <p:cNvPr id="6" name="Content Placeholder 5"/>
          <p:cNvSpPr>
            <a:spLocks noGrp="1"/>
          </p:cNvSpPr>
          <p:nvPr>
            <p:ph idx="1"/>
          </p:nvPr>
        </p:nvSpPr>
        <p:spPr>
          <a:xfrm>
            <a:off x="4846319" y="1111249"/>
            <a:ext cx="6554001" cy="4635503"/>
          </a:xfrm>
        </p:spPr>
        <p:txBody>
          <a:bodyPr>
            <a:normAutofit/>
          </a:bodyPr>
          <a:lstStyle/>
          <a:p>
            <a:r>
              <a:rPr lang="en-US" dirty="0"/>
              <a:t>Title IX of the Education Amendments of 1972</a:t>
            </a:r>
          </a:p>
          <a:p>
            <a:r>
              <a:rPr lang="en-US"/>
              <a:t>The Fair Housing Act</a:t>
            </a:r>
          </a:p>
          <a:p>
            <a:r>
              <a:rPr lang="en-US" dirty="0"/>
              <a:t>Section 412 of the Immigration and Nationality Act</a:t>
            </a:r>
          </a:p>
          <a:p>
            <a:r>
              <a:rPr lang="en-US" dirty="0"/>
              <a:t>Title VII of the Civil Rights Act</a:t>
            </a:r>
          </a:p>
        </p:txBody>
      </p:sp>
    </p:spTree>
    <p:extLst>
      <p:ext uri="{BB962C8B-B14F-4D97-AF65-F5344CB8AC3E}">
        <p14:creationId xmlns:p14="http://schemas.microsoft.com/office/powerpoint/2010/main" val="2011175853"/>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B437F5FC-01F7-4EB4-81E7-C27D917E95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B0CFF10-4805-4BFA-961B-1F60DAEB9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BE054536-C03E-4857-B4AE-D687A58F9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FE33E51C-23D8-43F5-98C4-A2ED2C4C99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89E18891-DEB2-4CFD-A907-2868B2A910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0002C1BB-DB60-4314-A2FC-203E54D94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9B75BDFA-6D78-4FB1-9F21-5280855C4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0B632D6B-A327-41AB-BBCF-9A03AD2AB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F514BBC5-1736-4813-BECB-5A6B6738E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94A2C868-7AEC-4209-BFA3-7185B11D3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FF56CB70-2B25-4695-ADC8-6092D0D112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BA411BEF-2182-4458-B9AF-1634B5C2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53F27E63-3F11-4C85-AC72-1EE8508C4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8B589BA-F70F-4E0B-94B9-EEB83EDF3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9D0B991D-CB0A-415F-8D77-A5565F66F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701E99DE-74F0-41D1-BBF4-5A57053BB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C02EE40A-8F17-4182-9495-9506463B7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924210CA-0A35-4127-925F-D4084B7DC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DC13CEF1-DD2D-474C-B81C-820CEF3D9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F889481A-8038-43E6-8EF1-A5F802CED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128BD14A-9093-4854-A73A-F666B2ED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22D884F4-76EC-4371-B903-E79CF191E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3" name="Rectangle 32">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5"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880485" y="841375"/>
            <a:ext cx="6230857" cy="1230570"/>
          </a:xfrm>
        </p:spPr>
        <p:txBody>
          <a:bodyPr anchor="t">
            <a:normAutofit/>
          </a:bodyPr>
          <a:lstStyle/>
          <a:p>
            <a:pPr algn="l"/>
            <a:r>
              <a:rPr lang="en-US" sz="3600">
                <a:solidFill>
                  <a:schemeClr val="accent1"/>
                </a:solidFill>
              </a:rPr>
              <a:t>Scope of the order</a:t>
            </a:r>
          </a:p>
        </p:txBody>
      </p:sp>
      <p:sp>
        <p:nvSpPr>
          <p:cNvPr id="35" name="Isosceles Triangle 34">
            <a:extLst>
              <a:ext uri="{FF2B5EF4-FFF2-40B4-BE49-F238E27FC236}">
                <a16:creationId xmlns:a16="http://schemas.microsoft.com/office/drawing/2014/main" id="{B8B918B4-AB10-4E3A-916E-A9625586E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Content Placeholder 2"/>
          <p:cNvSpPr>
            <a:spLocks noGrp="1"/>
          </p:cNvSpPr>
          <p:nvPr>
            <p:ph idx="1"/>
          </p:nvPr>
        </p:nvSpPr>
        <p:spPr>
          <a:xfrm>
            <a:off x="2880487" y="2249046"/>
            <a:ext cx="6123783" cy="3802762"/>
          </a:xfrm>
        </p:spPr>
        <p:txBody>
          <a:bodyPr anchor="t">
            <a:normAutofit/>
          </a:bodyPr>
          <a:lstStyle/>
          <a:p>
            <a:r>
              <a:rPr lang="en-US" sz="1600"/>
              <a:t>Review all existing orders, regulations, guidance documents, policies, programs and other agency actions</a:t>
            </a:r>
          </a:p>
          <a:p>
            <a:pPr lvl="1"/>
            <a:r>
              <a:rPr lang="en-US" dirty="0"/>
              <a:t>Promulgated or administered relating to agency’s compliance relating to sex discrimination</a:t>
            </a:r>
          </a:p>
          <a:p>
            <a:pPr lvl="1"/>
            <a:r>
              <a:rPr lang="en-US" dirty="0"/>
              <a:t>Consider whether need to revise</a:t>
            </a:r>
          </a:p>
          <a:p>
            <a:pPr lvl="1"/>
            <a:r>
              <a:rPr lang="en-US" dirty="0"/>
              <a:t>Whether additional actions are </a:t>
            </a:r>
            <a:r>
              <a:rPr lang="en-US"/>
              <a:t>neded</a:t>
            </a:r>
            <a:endParaRPr lang="en-US" dirty="0"/>
          </a:p>
          <a:p>
            <a:pPr lvl="1"/>
            <a:r>
              <a:rPr lang="en-US" dirty="0"/>
              <a:t>Within 100 days </a:t>
            </a:r>
            <a:r>
              <a:rPr lang="en-US"/>
              <a:t>(April 30, 2021) </a:t>
            </a:r>
            <a:r>
              <a:rPr lang="en-US" dirty="0"/>
              <a:t>develop a plan to carry this out</a:t>
            </a:r>
          </a:p>
        </p:txBody>
      </p:sp>
    </p:spTree>
    <p:extLst>
      <p:ext uri="{BB962C8B-B14F-4D97-AF65-F5344CB8AC3E}">
        <p14:creationId xmlns:p14="http://schemas.microsoft.com/office/powerpoint/2010/main" val="3983618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BDBA639-2A71-4A60-A71A-FF1836F54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208A8B-5EBD-4532-BE72-26414FA7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3" name="Freeform 5">
              <a:extLst>
                <a:ext uri="{FF2B5EF4-FFF2-40B4-BE49-F238E27FC236}">
                  <a16:creationId xmlns:a16="http://schemas.microsoft.com/office/drawing/2014/main" id="{15D09196-B338-4AB5-A71B-CFD5FFCA62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6">
              <a:extLst>
                <a:ext uri="{FF2B5EF4-FFF2-40B4-BE49-F238E27FC236}">
                  <a16:creationId xmlns:a16="http://schemas.microsoft.com/office/drawing/2014/main" id="{F50B4463-128A-4677-A285-C017E6C543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7">
              <a:extLst>
                <a:ext uri="{FF2B5EF4-FFF2-40B4-BE49-F238E27FC236}">
                  <a16:creationId xmlns:a16="http://schemas.microsoft.com/office/drawing/2014/main" id="{1D9B95CD-F023-4DFA-9678-1E02713F74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8">
              <a:extLst>
                <a:ext uri="{FF2B5EF4-FFF2-40B4-BE49-F238E27FC236}">
                  <a16:creationId xmlns:a16="http://schemas.microsoft.com/office/drawing/2014/main" id="{1DDF47A8-BE7B-43F3-A500-F5A4656D8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9">
              <a:extLst>
                <a:ext uri="{FF2B5EF4-FFF2-40B4-BE49-F238E27FC236}">
                  <a16:creationId xmlns:a16="http://schemas.microsoft.com/office/drawing/2014/main" id="{2DD394DE-76FB-42F8-85F2-FD436F423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0">
              <a:extLst>
                <a:ext uri="{FF2B5EF4-FFF2-40B4-BE49-F238E27FC236}">
                  <a16:creationId xmlns:a16="http://schemas.microsoft.com/office/drawing/2014/main" id="{B95F2EFB-87E6-4400-AAF3-7EB8B4F15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1">
              <a:extLst>
                <a:ext uri="{FF2B5EF4-FFF2-40B4-BE49-F238E27FC236}">
                  <a16:creationId xmlns:a16="http://schemas.microsoft.com/office/drawing/2014/main" id="{1D463476-2BC7-418C-9D6F-51444B11A7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2">
              <a:extLst>
                <a:ext uri="{FF2B5EF4-FFF2-40B4-BE49-F238E27FC236}">
                  <a16:creationId xmlns:a16="http://schemas.microsoft.com/office/drawing/2014/main" id="{24011122-2495-478A-81BF-ABBDEA1DA8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3">
              <a:extLst>
                <a:ext uri="{FF2B5EF4-FFF2-40B4-BE49-F238E27FC236}">
                  <a16:creationId xmlns:a16="http://schemas.microsoft.com/office/drawing/2014/main" id="{C79E87C5-E5B3-476B-B539-FC9CF4A33B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2" name="Freeform 14">
              <a:extLst>
                <a:ext uri="{FF2B5EF4-FFF2-40B4-BE49-F238E27FC236}">
                  <a16:creationId xmlns:a16="http://schemas.microsoft.com/office/drawing/2014/main" id="{956029CA-2B38-434D-9044-5FF3A1ECD1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3" name="Freeform 15">
              <a:extLst>
                <a:ext uri="{FF2B5EF4-FFF2-40B4-BE49-F238E27FC236}">
                  <a16:creationId xmlns:a16="http://schemas.microsoft.com/office/drawing/2014/main" id="{9514CFB6-E8DB-43DC-B1CD-9CC2D4B27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4" name="Freeform 16">
              <a:extLst>
                <a:ext uri="{FF2B5EF4-FFF2-40B4-BE49-F238E27FC236}">
                  <a16:creationId xmlns:a16="http://schemas.microsoft.com/office/drawing/2014/main" id="{BD8C1FC8-E550-45BE-9F30-822BAB3781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5" name="Freeform 17">
              <a:extLst>
                <a:ext uri="{FF2B5EF4-FFF2-40B4-BE49-F238E27FC236}">
                  <a16:creationId xmlns:a16="http://schemas.microsoft.com/office/drawing/2014/main" id="{D1646B5D-A7B7-41EC-9591-0E0C0F4F94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8">
              <a:extLst>
                <a:ext uri="{FF2B5EF4-FFF2-40B4-BE49-F238E27FC236}">
                  <a16:creationId xmlns:a16="http://schemas.microsoft.com/office/drawing/2014/main" id="{E2118E93-481E-4843-987E-378187AA37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9">
              <a:extLst>
                <a:ext uri="{FF2B5EF4-FFF2-40B4-BE49-F238E27FC236}">
                  <a16:creationId xmlns:a16="http://schemas.microsoft.com/office/drawing/2014/main" id="{77038464-F4E2-47EC-A87F-18469191E3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0">
              <a:extLst>
                <a:ext uri="{FF2B5EF4-FFF2-40B4-BE49-F238E27FC236}">
                  <a16:creationId xmlns:a16="http://schemas.microsoft.com/office/drawing/2014/main" id="{FB3BBEB1-E146-408F-95B7-EE2F269DE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1">
              <a:extLst>
                <a:ext uri="{FF2B5EF4-FFF2-40B4-BE49-F238E27FC236}">
                  <a16:creationId xmlns:a16="http://schemas.microsoft.com/office/drawing/2014/main" id="{C765B285-56EC-47FC-B116-274EBBD61A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2">
              <a:extLst>
                <a:ext uri="{FF2B5EF4-FFF2-40B4-BE49-F238E27FC236}">
                  <a16:creationId xmlns:a16="http://schemas.microsoft.com/office/drawing/2014/main" id="{CB4A6191-6913-42EA-905E-8A174AE2C9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1" name="Freeform 23">
              <a:extLst>
                <a:ext uri="{FF2B5EF4-FFF2-40B4-BE49-F238E27FC236}">
                  <a16:creationId xmlns:a16="http://schemas.microsoft.com/office/drawing/2014/main" id="{8ADEEF92-F481-475A-845C-5E940F0D5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3" name="Freeform: Shape 32">
            <a:extLst>
              <a:ext uri="{FF2B5EF4-FFF2-40B4-BE49-F238E27FC236}">
                <a16:creationId xmlns:a16="http://schemas.microsoft.com/office/drawing/2014/main" id="{D9C506D7-84CB-4057-A44A-465313E785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44861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Oval 32">
            <a:extLst>
              <a:ext uri="{FF2B5EF4-FFF2-40B4-BE49-F238E27FC236}">
                <a16:creationId xmlns:a16="http://schemas.microsoft.com/office/drawing/2014/main" id="{7842FC68-61FD-4700-8A22-BB8B07188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54579" y="691977"/>
            <a:ext cx="7761923" cy="5343064"/>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ln w="152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3DD0FD6E-1B17-4343-AE96-49D2BFF1DFA3}"/>
              </a:ext>
            </a:extLst>
          </p:cNvPr>
          <p:cNvSpPr>
            <a:spLocks noGrp="1"/>
          </p:cNvSpPr>
          <p:nvPr>
            <p:ph type="ctrTitle"/>
          </p:nvPr>
        </p:nvSpPr>
        <p:spPr>
          <a:xfrm>
            <a:off x="2616277" y="2061838"/>
            <a:ext cx="6959446" cy="1662475"/>
          </a:xfrm>
        </p:spPr>
        <p:txBody>
          <a:bodyPr>
            <a:normAutofit/>
          </a:bodyPr>
          <a:lstStyle/>
          <a:p>
            <a:r>
              <a:rPr lang="en-US" sz="4800"/>
              <a:t>Fair Housing Act</a:t>
            </a:r>
          </a:p>
        </p:txBody>
      </p:sp>
    </p:spTree>
    <p:extLst>
      <p:ext uri="{BB962C8B-B14F-4D97-AF65-F5344CB8AC3E}">
        <p14:creationId xmlns:p14="http://schemas.microsoft.com/office/powerpoint/2010/main" val="2500421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75627FE-0AC5-4349-AC08-45A58BEC9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F87AAF7B-2090-475D-9C3E-FDC03DD87A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F2DCEC33-4B31-44BC-99CB-9E4845DC4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204E0A10-D288-4B22-87A1-737B0A37D1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9A3E042E-4911-425A-84BB-04BF90D0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3A49226D-3129-4C5A-9641-3D03BEEA79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CC3C315-B515-4DD8-AC22-9D8417B37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1A961828-F78F-4D56-A98E-037806C63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739D4F9D-3728-42C1-8302-452D51321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B4D9647E-354D-4CA8-B4A7-39172E5EA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A3EC74E0-5222-4ACC-BCEC-1AA189D3BC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C0AE72B4-084D-42E6-ABED-5FD4650D4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C9D1F5DD-8D50-4098-8D2B-10E284752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D48F3941-C3C7-4589-AA46-067F6BB2D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C16BBE9A-4BE3-4401-82C5-8041DB14E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6180330-CCD3-4D14-A652-D60C28252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616C90F6-4133-43A5-B47C-7750FE28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D7C03F90-E828-4414-8A53-92069FFB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6ADDE443-75AA-4F32-A2EE-272C4347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ACD281C1-1D59-453F-A33A-D83E39EB0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60217FAC-29FE-4D6B-9BB4-FF41AA756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0D3CC33A-6E36-4A72-9965-8E20FB05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F128F04E-05CD-4035-A32B-6E9ABAB9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3" name="Rectangle 32">
            <a:extLst>
              <a:ext uri="{FF2B5EF4-FFF2-40B4-BE49-F238E27FC236}">
                <a16:creationId xmlns:a16="http://schemas.microsoft.com/office/drawing/2014/main" id="{BC2574CF-1D35-4994-87BD-5A3378E1A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788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12F215-7858-4227-94BE-ACE7A56CAEB8}"/>
              </a:ext>
            </a:extLst>
          </p:cNvPr>
          <p:cNvSpPr>
            <a:spLocks noGrp="1"/>
          </p:cNvSpPr>
          <p:nvPr>
            <p:ph type="title"/>
          </p:nvPr>
        </p:nvSpPr>
        <p:spPr>
          <a:xfrm>
            <a:off x="645459" y="960120"/>
            <a:ext cx="3865695" cy="4171278"/>
          </a:xfrm>
        </p:spPr>
        <p:txBody>
          <a:bodyPr>
            <a:normAutofit/>
          </a:bodyPr>
          <a:lstStyle/>
          <a:p>
            <a:pPr algn="r"/>
            <a:r>
              <a:rPr lang="en-US" sz="4400">
                <a:solidFill>
                  <a:schemeClr val="tx1"/>
                </a:solidFill>
              </a:rPr>
              <a:t>Non-conformity discrimination</a:t>
            </a:r>
          </a:p>
        </p:txBody>
      </p:sp>
      <p:cxnSp>
        <p:nvCxnSpPr>
          <p:cNvPr id="35" name="Straight Connector 34">
            <a:extLst>
              <a:ext uri="{FF2B5EF4-FFF2-40B4-BE49-F238E27FC236}">
                <a16:creationId xmlns:a16="http://schemas.microsoft.com/office/drawing/2014/main" id="{68B6AB33-DFE6-4FE4-94FE-C9E25424A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6C76638-3AA6-47AB-BB33-551425A9819C}"/>
              </a:ext>
            </a:extLst>
          </p:cNvPr>
          <p:cNvSpPr>
            <a:spLocks noGrp="1"/>
          </p:cNvSpPr>
          <p:nvPr>
            <p:ph idx="1"/>
          </p:nvPr>
        </p:nvSpPr>
        <p:spPr>
          <a:xfrm>
            <a:off x="4983164" y="960120"/>
            <a:ext cx="5511800" cy="4171278"/>
          </a:xfrm>
        </p:spPr>
        <p:txBody>
          <a:bodyPr>
            <a:normAutofit/>
          </a:bodyPr>
          <a:lstStyle/>
          <a:p>
            <a:r>
              <a:rPr lang="en-US" dirty="0"/>
              <a:t>A transgender woman is asked by the owner of her apartment building not to dress in women’s clothing in the common areas of the property</a:t>
            </a:r>
          </a:p>
        </p:txBody>
      </p:sp>
    </p:spTree>
    <p:extLst>
      <p:ext uri="{BB962C8B-B14F-4D97-AF65-F5344CB8AC3E}">
        <p14:creationId xmlns:p14="http://schemas.microsoft.com/office/powerpoint/2010/main" val="1737807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4000"/>
                <a:lumMod val="116000"/>
              </a:schemeClr>
            </a:gs>
            <a:gs pos="100000">
              <a:schemeClr val="bg2">
                <a:tint val="98000"/>
                <a:shade val="86000"/>
                <a:satMod val="90000"/>
                <a:lumMod val="88000"/>
              </a:schemeClr>
            </a:gs>
          </a:gsLst>
          <a:path path="circle">
            <a:fillToRect l="50000" t="15000" r="50000" b="169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F08744-9D7B-4693-B8D6-2A5210AE9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32">
            <a:extLst>
              <a:ext uri="{FF2B5EF4-FFF2-40B4-BE49-F238E27FC236}">
                <a16:creationId xmlns:a16="http://schemas.microsoft.com/office/drawing/2014/main" id="{5B2E630F-F386-44FA-B1A1-C10A9BF434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36127">
            <a:off x="296272" y="1026251"/>
            <a:ext cx="7298578" cy="5088488"/>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73567C09-8B4D-49A6-A711-C44C5807D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3554541" y="-619573"/>
            <a:ext cx="9016699" cy="8033868"/>
          </a:xfrm>
          <a:custGeom>
            <a:avLst/>
            <a:gdLst>
              <a:gd name="connsiteX0" fmla="*/ 6078066 w 9016699"/>
              <a:gd name="connsiteY0" fmla="*/ 782055 h 8033868"/>
              <a:gd name="connsiteX1" fmla="*/ 8705208 w 9016699"/>
              <a:gd name="connsiteY1" fmla="*/ 3409197 h 8033868"/>
              <a:gd name="connsiteX2" fmla="*/ 8793057 w 9016699"/>
              <a:gd name="connsiteY2" fmla="*/ 3617452 h 8033868"/>
              <a:gd name="connsiteX3" fmla="*/ 9016699 w 9016699"/>
              <a:gd name="connsiteY3" fmla="*/ 4793120 h 8033868"/>
              <a:gd name="connsiteX4" fmla="*/ 8960084 w 9016699"/>
              <a:gd name="connsiteY4" fmla="*/ 5272709 h 8033868"/>
              <a:gd name="connsiteX5" fmla="*/ 8920563 w 9016699"/>
              <a:gd name="connsiteY5" fmla="*/ 5444162 h 8033868"/>
              <a:gd name="connsiteX6" fmla="*/ 6620466 w 9016699"/>
              <a:gd name="connsiteY6" fmla="*/ 7744259 h 8033868"/>
              <a:gd name="connsiteX7" fmla="*/ 6480006 w 9016699"/>
              <a:gd name="connsiteY7" fmla="*/ 7795347 h 8033868"/>
              <a:gd name="connsiteX8" fmla="*/ 4389696 w 9016699"/>
              <a:gd name="connsiteY8" fmla="*/ 7987178 h 8033868"/>
              <a:gd name="connsiteX9" fmla="*/ 3086984 w 9016699"/>
              <a:gd name="connsiteY9" fmla="*/ 7466023 h 8033868"/>
              <a:gd name="connsiteX10" fmla="*/ 3024300 w 9016699"/>
              <a:gd name="connsiteY10" fmla="*/ 7426965 h 8033868"/>
              <a:gd name="connsiteX11" fmla="*/ 519567 w 9016699"/>
              <a:gd name="connsiteY11" fmla="*/ 4922232 h 8033868"/>
              <a:gd name="connsiteX12" fmla="*/ 419495 w 9016699"/>
              <a:gd name="connsiteY12" fmla="*/ 4733719 h 8033868"/>
              <a:gd name="connsiteX13" fmla="*/ 3514 w 9016699"/>
              <a:gd name="connsiteY13" fmla="*/ 3245168 h 8033868"/>
              <a:gd name="connsiteX14" fmla="*/ 4193329 w 9016699"/>
              <a:gd name="connsiteY14" fmla="*/ 36108 h 8033868"/>
              <a:gd name="connsiteX15" fmla="*/ 5977677 w 9016699"/>
              <a:gd name="connsiteY15" fmla="*/ 722908 h 8033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016699" h="8033868">
                <a:moveTo>
                  <a:pt x="6078066" y="782055"/>
                </a:moveTo>
                <a:lnTo>
                  <a:pt x="8705208" y="3409197"/>
                </a:lnTo>
                <a:lnTo>
                  <a:pt x="8793057" y="3617452"/>
                </a:lnTo>
                <a:cubicBezTo>
                  <a:pt x="8935615" y="3988374"/>
                  <a:pt x="9016699" y="4381324"/>
                  <a:pt x="9016699" y="4793120"/>
                </a:cubicBezTo>
                <a:cubicBezTo>
                  <a:pt x="9008675" y="4960329"/>
                  <a:pt x="8989449" y="5120121"/>
                  <a:pt x="8960084" y="5272709"/>
                </a:cubicBezTo>
                <a:lnTo>
                  <a:pt x="8920563" y="5444162"/>
                </a:lnTo>
                <a:lnTo>
                  <a:pt x="6620466" y="7744259"/>
                </a:lnTo>
                <a:lnTo>
                  <a:pt x="6480006" y="7795347"/>
                </a:lnTo>
                <a:cubicBezTo>
                  <a:pt x="5726471" y="8035167"/>
                  <a:pt x="4953020" y="8083925"/>
                  <a:pt x="4389696" y="7987178"/>
                </a:cubicBezTo>
                <a:cubicBezTo>
                  <a:pt x="4014146" y="7922680"/>
                  <a:pt x="3559510" y="7740111"/>
                  <a:pt x="3086984" y="7466023"/>
                </a:cubicBezTo>
                <a:lnTo>
                  <a:pt x="3024300" y="7426965"/>
                </a:lnTo>
                <a:lnTo>
                  <a:pt x="519567" y="4922232"/>
                </a:lnTo>
                <a:lnTo>
                  <a:pt x="419495" y="4733719"/>
                </a:lnTo>
                <a:cubicBezTo>
                  <a:pt x="181303" y="4258474"/>
                  <a:pt x="28977" y="3756361"/>
                  <a:pt x="3514" y="3245168"/>
                </a:cubicBezTo>
                <a:cubicBezTo>
                  <a:pt x="-112889" y="908287"/>
                  <a:pt x="2691131" y="-221884"/>
                  <a:pt x="4193329" y="36108"/>
                </a:cubicBezTo>
                <a:cubicBezTo>
                  <a:pt x="4662766" y="116730"/>
                  <a:pt x="5309837" y="354143"/>
                  <a:pt x="5977677" y="72290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07720" y="2349925"/>
            <a:ext cx="2441894" cy="2456442"/>
          </a:xfrm>
        </p:spPr>
        <p:txBody>
          <a:bodyPr>
            <a:normAutofit/>
          </a:bodyPr>
          <a:lstStyle/>
          <a:p>
            <a:pPr algn="l"/>
            <a:r>
              <a:rPr lang="en-US" sz="3200"/>
              <a:t>Sexual Harassment and the Fair Housing Act</a:t>
            </a:r>
          </a:p>
        </p:txBody>
      </p:sp>
      <p:sp>
        <p:nvSpPr>
          <p:cNvPr id="3" name="Content Placeholder 2"/>
          <p:cNvSpPr>
            <a:spLocks noGrp="1"/>
          </p:cNvSpPr>
          <p:nvPr>
            <p:ph idx="1"/>
          </p:nvPr>
        </p:nvSpPr>
        <p:spPr>
          <a:xfrm>
            <a:off x="4846319" y="1111249"/>
            <a:ext cx="6554001" cy="4635503"/>
          </a:xfrm>
        </p:spPr>
        <p:txBody>
          <a:bodyPr>
            <a:normAutofit/>
          </a:bodyPr>
          <a:lstStyle/>
          <a:p>
            <a:endParaRPr lang="en-US" dirty="0"/>
          </a:p>
          <a:p>
            <a:r>
              <a:rPr lang="en-US" dirty="0"/>
              <a:t>Quid Pro </a:t>
            </a:r>
            <a:r>
              <a:rPr lang="en-US"/>
              <a:t>Quo and </a:t>
            </a:r>
            <a:r>
              <a:rPr lang="en-US" dirty="0"/>
              <a:t>Hostile Environment Harassment and Liability for Discriminatory Housing Practices Under the Fair Housing Act 24 CFR Part 100.600</a:t>
            </a:r>
          </a:p>
        </p:txBody>
      </p:sp>
    </p:spTree>
    <p:extLst>
      <p:ext uri="{BB962C8B-B14F-4D97-AF65-F5344CB8AC3E}">
        <p14:creationId xmlns:p14="http://schemas.microsoft.com/office/powerpoint/2010/main" val="1968341777"/>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normAutofit fontScale="90000"/>
          </a:bodyPr>
          <a:lstStyle/>
          <a:p>
            <a:r>
              <a:rPr lang="en-US" dirty="0"/>
              <a:t>Hostile Environment</a:t>
            </a:r>
            <a:br>
              <a:rPr lang="en-US" dirty="0"/>
            </a:br>
            <a:r>
              <a:rPr lang="en-US" dirty="0"/>
              <a:t>24 CFR 100.600(a)(2)</a:t>
            </a:r>
          </a:p>
        </p:txBody>
      </p:sp>
      <p:sp>
        <p:nvSpPr>
          <p:cNvPr id="6" name="Content Placeholder 5"/>
          <p:cNvSpPr>
            <a:spLocks noGrp="1"/>
          </p:cNvSpPr>
          <p:nvPr>
            <p:ph idx="1"/>
          </p:nvPr>
        </p:nvSpPr>
        <p:spPr/>
        <p:txBody>
          <a:bodyPr>
            <a:normAutofit/>
          </a:bodyPr>
          <a:lstStyle/>
          <a:p>
            <a:r>
              <a:rPr lang="en-US" dirty="0"/>
              <a:t>Unwelcome conduct</a:t>
            </a:r>
          </a:p>
          <a:p>
            <a:r>
              <a:rPr lang="en-US" dirty="0"/>
              <a:t>Sufficiently severe or pervasive</a:t>
            </a:r>
          </a:p>
          <a:p>
            <a:r>
              <a:rPr lang="en-US" dirty="0"/>
              <a:t>Interfere with :  </a:t>
            </a:r>
          </a:p>
          <a:p>
            <a:pPr lvl="1"/>
            <a:r>
              <a:rPr lang="en-US" dirty="0"/>
              <a:t>the availability, sale, rental or use and enjoyment of the property</a:t>
            </a:r>
          </a:p>
          <a:p>
            <a:pPr lvl="1"/>
            <a:r>
              <a:rPr lang="en-US" dirty="0"/>
              <a:t>Terms, conditions or </a:t>
            </a:r>
            <a:r>
              <a:rPr lang="en-US" dirty="0" err="1"/>
              <a:t>priviliges</a:t>
            </a:r>
            <a:r>
              <a:rPr lang="en-US" dirty="0"/>
              <a:t> of the sale or rental</a:t>
            </a:r>
          </a:p>
          <a:p>
            <a:pPr lvl="1"/>
            <a:r>
              <a:rPr lang="en-US" dirty="0"/>
              <a:t>Provisions or enjoyment of services or facilities</a:t>
            </a:r>
          </a:p>
          <a:p>
            <a:pPr lvl="1"/>
            <a:r>
              <a:rPr lang="en-US" dirty="0"/>
              <a:t>Availability, terms or conditions of a residential real estate-related transaction</a:t>
            </a:r>
          </a:p>
          <a:p>
            <a:r>
              <a:rPr lang="en-US" dirty="0"/>
              <a:t>Does not require change in the economic benefits, terms or conditions </a:t>
            </a:r>
          </a:p>
        </p:txBody>
      </p:sp>
    </p:spTree>
    <p:extLst>
      <p:ext uri="{BB962C8B-B14F-4D97-AF65-F5344CB8AC3E}">
        <p14:creationId xmlns:p14="http://schemas.microsoft.com/office/powerpoint/2010/main" val="1895124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7347" y="2349925"/>
            <a:ext cx="3938954" cy="2456442"/>
          </a:xfrm>
        </p:spPr>
        <p:txBody>
          <a:bodyPr/>
          <a:lstStyle/>
          <a:p>
            <a:r>
              <a:rPr lang="en-US" dirty="0"/>
              <a:t>100.600(a)(2)(</a:t>
            </a:r>
            <a:r>
              <a:rPr lang="en-US" dirty="0" err="1"/>
              <a:t>i</a:t>
            </a:r>
            <a:r>
              <a:rPr lang="en-US" dirty="0"/>
              <a:t>)(A)</a:t>
            </a:r>
          </a:p>
        </p:txBody>
      </p:sp>
      <p:sp>
        <p:nvSpPr>
          <p:cNvPr id="3" name="Content Placeholder 2"/>
          <p:cNvSpPr>
            <a:spLocks noGrp="1"/>
          </p:cNvSpPr>
          <p:nvPr>
            <p:ph idx="1"/>
          </p:nvPr>
        </p:nvSpPr>
        <p:spPr/>
        <p:txBody>
          <a:bodyPr/>
          <a:lstStyle/>
          <a:p>
            <a:r>
              <a:rPr lang="en-US" dirty="0"/>
              <a:t>Nature of the conduct	duration</a:t>
            </a:r>
          </a:p>
          <a:p>
            <a:r>
              <a:rPr lang="en-US" dirty="0"/>
              <a:t>Context 		location</a:t>
            </a:r>
          </a:p>
          <a:p>
            <a:r>
              <a:rPr lang="en-US" dirty="0"/>
              <a:t>Severity 		relationship of the parties</a:t>
            </a:r>
          </a:p>
          <a:p>
            <a:r>
              <a:rPr lang="en-US" dirty="0"/>
              <a:t>Scope </a:t>
            </a:r>
          </a:p>
          <a:p>
            <a:r>
              <a:rPr lang="en-US" dirty="0"/>
              <a:t>frequency</a:t>
            </a:r>
          </a:p>
        </p:txBody>
      </p:sp>
    </p:spTree>
    <p:extLst>
      <p:ext uri="{BB962C8B-B14F-4D97-AF65-F5344CB8AC3E}">
        <p14:creationId xmlns:p14="http://schemas.microsoft.com/office/powerpoint/2010/main" val="36437748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1759287" y="798881"/>
            <a:ext cx="8673427" cy="1048945"/>
          </a:xfrm>
        </p:spPr>
        <p:txBody>
          <a:bodyPr>
            <a:normAutofit/>
          </a:bodyPr>
          <a:lstStyle/>
          <a:p>
            <a:r>
              <a:rPr lang="en-US">
                <a:solidFill>
                  <a:schemeClr val="tx1"/>
                </a:solidFill>
              </a:rPr>
              <a:t>100.600(a)(2)(i)(B)</a:t>
            </a:r>
          </a:p>
        </p:txBody>
      </p:sp>
      <p:graphicFrame>
        <p:nvGraphicFramePr>
          <p:cNvPr id="5" name="Content Placeholder 2">
            <a:extLst>
              <a:ext uri="{FF2B5EF4-FFF2-40B4-BE49-F238E27FC236}">
                <a16:creationId xmlns:a16="http://schemas.microsoft.com/office/drawing/2014/main" id="{3F2B739F-85EA-4B06-9E42-4400BD6C98E6}"/>
              </a:ext>
            </a:extLst>
          </p:cNvPr>
          <p:cNvGraphicFramePr>
            <a:graphicFrameLocks noGrp="1"/>
          </p:cNvGraphicFramePr>
          <p:nvPr>
            <p:ph idx="1"/>
            <p:extLst>
              <p:ext uri="{D42A27DB-BD31-4B8C-83A1-F6EECF244321}">
                <p14:modId xmlns:p14="http://schemas.microsoft.com/office/powerpoint/2010/main" val="3796989488"/>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117731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9C0AD34-689A-4954-B857-28A56A031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6">
            <a:extLst>
              <a:ext uri="{FF2B5EF4-FFF2-40B4-BE49-F238E27FC236}">
                <a16:creationId xmlns:a16="http://schemas.microsoft.com/office/drawing/2014/main" id="{2EF251E5-B061-410C-B249-58C6857613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3" name="Freeform 5">
              <a:extLst>
                <a:ext uri="{FF2B5EF4-FFF2-40B4-BE49-F238E27FC236}">
                  <a16:creationId xmlns:a16="http://schemas.microsoft.com/office/drawing/2014/main" id="{5820E53A-A780-41CF-9B04-52B707A568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9" name="Freeform 6">
              <a:extLst>
                <a:ext uri="{FF2B5EF4-FFF2-40B4-BE49-F238E27FC236}">
                  <a16:creationId xmlns:a16="http://schemas.microsoft.com/office/drawing/2014/main" id="{9A337230-F2D4-4984-B33B-BD5732CA7F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1" name="Freeform 7">
              <a:extLst>
                <a:ext uri="{FF2B5EF4-FFF2-40B4-BE49-F238E27FC236}">
                  <a16:creationId xmlns:a16="http://schemas.microsoft.com/office/drawing/2014/main" id="{150374BA-0847-4D86-BDAD-B3616B48AC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8">
              <a:extLst>
                <a:ext uri="{FF2B5EF4-FFF2-40B4-BE49-F238E27FC236}">
                  <a16:creationId xmlns:a16="http://schemas.microsoft.com/office/drawing/2014/main" id="{756B05EF-64B2-4E1A-BEE2-2C91CEE448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9">
              <a:extLst>
                <a:ext uri="{FF2B5EF4-FFF2-40B4-BE49-F238E27FC236}">
                  <a16:creationId xmlns:a16="http://schemas.microsoft.com/office/drawing/2014/main" id="{8EAC8528-3758-4668-AC4F-7A1ED80AA9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10">
              <a:extLst>
                <a:ext uri="{FF2B5EF4-FFF2-40B4-BE49-F238E27FC236}">
                  <a16:creationId xmlns:a16="http://schemas.microsoft.com/office/drawing/2014/main" id="{9C60E31E-3A6D-4751-A2B9-6D6BBD3F42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1">
              <a:extLst>
                <a:ext uri="{FF2B5EF4-FFF2-40B4-BE49-F238E27FC236}">
                  <a16:creationId xmlns:a16="http://schemas.microsoft.com/office/drawing/2014/main" id="{BDA3DA6A-3268-4B0F-AEE7-DAA73B1F39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2">
              <a:extLst>
                <a:ext uri="{FF2B5EF4-FFF2-40B4-BE49-F238E27FC236}">
                  <a16:creationId xmlns:a16="http://schemas.microsoft.com/office/drawing/2014/main" id="{2998BF04-8D3F-4A2A-99F5-4CA4E8CEAC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3">
              <a:extLst>
                <a:ext uri="{FF2B5EF4-FFF2-40B4-BE49-F238E27FC236}">
                  <a16:creationId xmlns:a16="http://schemas.microsoft.com/office/drawing/2014/main" id="{0634B53A-D297-4948-A6D6-F6A97EA302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4">
              <a:extLst>
                <a:ext uri="{FF2B5EF4-FFF2-40B4-BE49-F238E27FC236}">
                  <a16:creationId xmlns:a16="http://schemas.microsoft.com/office/drawing/2014/main" id="{4E8DB691-0BA0-400D-800A-75BC377428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5">
              <a:extLst>
                <a:ext uri="{FF2B5EF4-FFF2-40B4-BE49-F238E27FC236}">
                  <a16:creationId xmlns:a16="http://schemas.microsoft.com/office/drawing/2014/main" id="{AFAFDDA3-AC41-4CF2-94B8-57BB1C5E5C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6">
              <a:extLst>
                <a:ext uri="{FF2B5EF4-FFF2-40B4-BE49-F238E27FC236}">
                  <a16:creationId xmlns:a16="http://schemas.microsoft.com/office/drawing/2014/main" id="{4A15B2B0-A771-4DFA-9D23-CB066DAE79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7">
              <a:extLst>
                <a:ext uri="{FF2B5EF4-FFF2-40B4-BE49-F238E27FC236}">
                  <a16:creationId xmlns:a16="http://schemas.microsoft.com/office/drawing/2014/main" id="{6181A0C3-EE79-45C0-B2F7-3EFDF30C92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8">
              <a:extLst>
                <a:ext uri="{FF2B5EF4-FFF2-40B4-BE49-F238E27FC236}">
                  <a16:creationId xmlns:a16="http://schemas.microsoft.com/office/drawing/2014/main" id="{15E0117B-FD22-48B9-9C77-A8B559036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9">
              <a:extLst>
                <a:ext uri="{FF2B5EF4-FFF2-40B4-BE49-F238E27FC236}">
                  <a16:creationId xmlns:a16="http://schemas.microsoft.com/office/drawing/2014/main" id="{8E85FCEE-A313-4486-8C87-02810F6930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20">
              <a:extLst>
                <a:ext uri="{FF2B5EF4-FFF2-40B4-BE49-F238E27FC236}">
                  <a16:creationId xmlns:a16="http://schemas.microsoft.com/office/drawing/2014/main" id="{1C675BF2-101E-485B-8567-6DAC3E2E56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1">
              <a:extLst>
                <a:ext uri="{FF2B5EF4-FFF2-40B4-BE49-F238E27FC236}">
                  <a16:creationId xmlns:a16="http://schemas.microsoft.com/office/drawing/2014/main" id="{FB45911A-8248-42F7-B3EB-A00DB57200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2">
              <a:extLst>
                <a:ext uri="{FF2B5EF4-FFF2-40B4-BE49-F238E27FC236}">
                  <a16:creationId xmlns:a16="http://schemas.microsoft.com/office/drawing/2014/main" id="{5BB462F8-D1E7-49F8-BC68-C084D693D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3">
              <a:extLst>
                <a:ext uri="{FF2B5EF4-FFF2-40B4-BE49-F238E27FC236}">
                  <a16:creationId xmlns:a16="http://schemas.microsoft.com/office/drawing/2014/main" id="{A42670A7-31BD-4399-A52B-58F7DC2CD8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4">
              <a:extLst>
                <a:ext uri="{FF2B5EF4-FFF2-40B4-BE49-F238E27FC236}">
                  <a16:creationId xmlns:a16="http://schemas.microsoft.com/office/drawing/2014/main" id="{9A3D52C0-9637-4872-BE90-954269A971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8" name="Freeform 25">
              <a:extLst>
                <a:ext uri="{FF2B5EF4-FFF2-40B4-BE49-F238E27FC236}">
                  <a16:creationId xmlns:a16="http://schemas.microsoft.com/office/drawing/2014/main" id="{3C8A97F0-11E5-4091-BFF3-12036C2E24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40" name="Rectangle 39">
            <a:extLst>
              <a:ext uri="{FF2B5EF4-FFF2-40B4-BE49-F238E27FC236}">
                <a16:creationId xmlns:a16="http://schemas.microsoft.com/office/drawing/2014/main" id="{0D46847E-DF7B-4BE5-BA10-97AFF961CC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74042" y="1186483"/>
            <a:ext cx="8843596" cy="505416"/>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227E50E2-800F-4574-8926-D1DB68914B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9293" y="1776933"/>
            <a:ext cx="8845667" cy="3536419"/>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p:cNvSpPr>
            <a:spLocks noGrp="1"/>
          </p:cNvSpPr>
          <p:nvPr>
            <p:ph type="title"/>
          </p:nvPr>
        </p:nvSpPr>
        <p:spPr>
          <a:xfrm>
            <a:off x="2077181" y="2358391"/>
            <a:ext cx="2714952" cy="2453676"/>
          </a:xfrm>
        </p:spPr>
        <p:txBody>
          <a:bodyPr>
            <a:normAutofit/>
          </a:bodyPr>
          <a:lstStyle/>
          <a:p>
            <a:r>
              <a:rPr lang="en-US" sz="3700"/>
              <a:t>Elements of Hostile Housing Environment</a:t>
            </a:r>
          </a:p>
        </p:txBody>
      </p:sp>
      <p:sp>
        <p:nvSpPr>
          <p:cNvPr id="44" name="Isosceles Triangle 39">
            <a:extLst>
              <a:ext uri="{FF2B5EF4-FFF2-40B4-BE49-F238E27FC236}">
                <a16:creationId xmlns:a16="http://schemas.microsoft.com/office/drawing/2014/main" id="{7DC56226-648F-4399-93F6-94D24B604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Content Placeholder 7">
            <a:extLst>
              <a:ext uri="{FF2B5EF4-FFF2-40B4-BE49-F238E27FC236}">
                <a16:creationId xmlns:a16="http://schemas.microsoft.com/office/drawing/2014/main" id="{3170FAC8-FABD-431F-96B4-9B72A33E57EE}"/>
              </a:ext>
            </a:extLst>
          </p:cNvPr>
          <p:cNvGraphicFramePr>
            <a:graphicFrameLocks noGrp="1"/>
          </p:cNvGraphicFramePr>
          <p:nvPr>
            <p:ph idx="1"/>
            <p:extLst>
              <p:ext uri="{D42A27DB-BD31-4B8C-83A1-F6EECF244321}">
                <p14:modId xmlns:p14="http://schemas.microsoft.com/office/powerpoint/2010/main" val="2909347959"/>
              </p:ext>
            </p:extLst>
          </p:nvPr>
        </p:nvGraphicFramePr>
        <p:xfrm>
          <a:off x="5112160" y="1862274"/>
          <a:ext cx="5315742" cy="3368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937667"/>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Quid Pro Quo</a:t>
            </a:r>
            <a:br>
              <a:rPr lang="en-US" dirty="0"/>
            </a:br>
            <a:r>
              <a:rPr lang="en-US" dirty="0"/>
              <a:t>100.600(a)(1)</a:t>
            </a:r>
          </a:p>
        </p:txBody>
      </p:sp>
      <p:sp>
        <p:nvSpPr>
          <p:cNvPr id="3" name="Content Placeholder 2"/>
          <p:cNvSpPr>
            <a:spLocks noGrp="1"/>
          </p:cNvSpPr>
          <p:nvPr>
            <p:ph idx="1"/>
          </p:nvPr>
        </p:nvSpPr>
        <p:spPr/>
        <p:txBody>
          <a:bodyPr/>
          <a:lstStyle/>
          <a:p>
            <a:r>
              <a:rPr lang="en-US" dirty="0"/>
              <a:t>Unwelcome request or demand to engage in conduct where submission to the request or demand </a:t>
            </a:r>
          </a:p>
          <a:p>
            <a:r>
              <a:rPr lang="en-US" dirty="0"/>
              <a:t>Explicitly or implicitly</a:t>
            </a:r>
          </a:p>
          <a:p>
            <a:r>
              <a:rPr lang="en-US" dirty="0"/>
              <a:t>Condition</a:t>
            </a:r>
          </a:p>
          <a:p>
            <a:pPr lvl="1"/>
            <a:r>
              <a:rPr lang="en-US" dirty="0"/>
              <a:t>the availability, sale, rental or use and enjoyment of the property</a:t>
            </a:r>
          </a:p>
          <a:p>
            <a:pPr lvl="1"/>
            <a:r>
              <a:rPr lang="en-US" dirty="0"/>
              <a:t>Terms, conditions or </a:t>
            </a:r>
            <a:r>
              <a:rPr lang="en-US" dirty="0" err="1"/>
              <a:t>priviliges</a:t>
            </a:r>
            <a:r>
              <a:rPr lang="en-US" dirty="0"/>
              <a:t> of the sale or rental</a:t>
            </a:r>
          </a:p>
          <a:p>
            <a:pPr lvl="1"/>
            <a:r>
              <a:rPr lang="en-US" dirty="0"/>
              <a:t>Provisions or enjoyment of services or facilities</a:t>
            </a:r>
          </a:p>
          <a:p>
            <a:pPr lvl="1"/>
            <a:r>
              <a:rPr lang="en-US" dirty="0"/>
              <a:t>Availability, terms or conditions of a residential real estate-related transaction</a:t>
            </a:r>
          </a:p>
          <a:p>
            <a:r>
              <a:rPr lang="en-US" dirty="0"/>
              <a:t>Can be violation whether or not you acquiesce </a:t>
            </a:r>
          </a:p>
        </p:txBody>
      </p:sp>
    </p:spTree>
    <p:extLst>
      <p:ext uri="{BB962C8B-B14F-4D97-AF65-F5344CB8AC3E}">
        <p14:creationId xmlns:p14="http://schemas.microsoft.com/office/powerpoint/2010/main" val="2502868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75627FE-0AC5-4349-AC08-45A58BEC9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F87AAF7B-2090-475D-9C3E-FDC03DD87A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F2DCEC33-4B31-44BC-99CB-9E4845DC4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204E0A10-D288-4B22-87A1-737B0A37D1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9A3E042E-4911-425A-84BB-04BF90D0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3A49226D-3129-4C5A-9641-3D03BEEA79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CC3C315-B515-4DD8-AC22-9D8417B37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1A961828-F78F-4D56-A98E-037806C63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739D4F9D-3728-42C1-8302-452D51321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B4D9647E-354D-4CA8-B4A7-39172E5EA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A3EC74E0-5222-4ACC-BCEC-1AA189D3BC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C0AE72B4-084D-42E6-ABED-5FD4650D4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C9D1F5DD-8D50-4098-8D2B-10E284752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D48F3941-C3C7-4589-AA46-067F6BB2D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C16BBE9A-4BE3-4401-82C5-8041DB14E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6180330-CCD3-4D14-A652-D60C28252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616C90F6-4133-43A5-B47C-7750FE28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D7C03F90-E828-4414-8A53-92069FFB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6ADDE443-75AA-4F32-A2EE-272C4347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ACD281C1-1D59-453F-A33A-D83E39EB0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60217FAC-29FE-4D6B-9BB4-FF41AA756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0D3CC33A-6E36-4A72-9965-8E20FB05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F128F04E-05CD-4035-A32B-6E9ABAB9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3" name="Rectangle 32">
            <a:extLst>
              <a:ext uri="{FF2B5EF4-FFF2-40B4-BE49-F238E27FC236}">
                <a16:creationId xmlns:a16="http://schemas.microsoft.com/office/drawing/2014/main" id="{BC2574CF-1D35-4994-87BD-5A3378E1A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788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EBE18B-8C69-43C4-9AF1-D35D5A62A34B}"/>
              </a:ext>
            </a:extLst>
          </p:cNvPr>
          <p:cNvSpPr>
            <a:spLocks noGrp="1"/>
          </p:cNvSpPr>
          <p:nvPr>
            <p:ph type="title"/>
          </p:nvPr>
        </p:nvSpPr>
        <p:spPr>
          <a:xfrm>
            <a:off x="645459" y="960120"/>
            <a:ext cx="3865695" cy="4171278"/>
          </a:xfrm>
        </p:spPr>
        <p:txBody>
          <a:bodyPr>
            <a:normAutofit/>
          </a:bodyPr>
          <a:lstStyle/>
          <a:p>
            <a:pPr algn="r"/>
            <a:r>
              <a:rPr lang="en-US" sz="4400">
                <a:solidFill>
                  <a:schemeClr val="tx1"/>
                </a:solidFill>
              </a:rPr>
              <a:t>Harassement by other Tenants actionable</a:t>
            </a:r>
          </a:p>
        </p:txBody>
      </p:sp>
      <p:cxnSp>
        <p:nvCxnSpPr>
          <p:cNvPr id="35" name="Straight Connector 34">
            <a:extLst>
              <a:ext uri="{FF2B5EF4-FFF2-40B4-BE49-F238E27FC236}">
                <a16:creationId xmlns:a16="http://schemas.microsoft.com/office/drawing/2014/main" id="{68B6AB33-DFE6-4FE4-94FE-C9E25424A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3C59428-0BC1-4D9B-BE77-FA15B4C2ACC6}"/>
              </a:ext>
            </a:extLst>
          </p:cNvPr>
          <p:cNvSpPr>
            <a:spLocks noGrp="1"/>
          </p:cNvSpPr>
          <p:nvPr>
            <p:ph idx="1"/>
          </p:nvPr>
        </p:nvSpPr>
        <p:spPr>
          <a:xfrm>
            <a:off x="4983164" y="960120"/>
            <a:ext cx="5511800" cy="4171278"/>
          </a:xfrm>
        </p:spPr>
        <p:txBody>
          <a:bodyPr>
            <a:normAutofit/>
          </a:bodyPr>
          <a:lstStyle/>
          <a:p>
            <a:r>
              <a:rPr lang="en-US" dirty="0"/>
              <a:t>Violation when a “landlord that has actual notice of tenant-on-tenant harassment based on a protected status, yet chooses not to take any reasonable steps within its control to stop the harassment”</a:t>
            </a:r>
          </a:p>
          <a:p>
            <a:pPr lvl="1"/>
            <a:r>
              <a:rPr lang="en-US" dirty="0"/>
              <a:t>Wetzel v. Glen St. Andrews Living Community, LLC, 901 F.3d. 856, 859 (7th Cir. 2018)</a:t>
            </a:r>
          </a:p>
        </p:txBody>
      </p:sp>
    </p:spTree>
    <p:extLst>
      <p:ext uri="{BB962C8B-B14F-4D97-AF65-F5344CB8AC3E}">
        <p14:creationId xmlns:p14="http://schemas.microsoft.com/office/powerpoint/2010/main" val="16851476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5B145-B47E-4E29-AF20-B8D70CEC34F7}"/>
              </a:ext>
            </a:extLst>
          </p:cNvPr>
          <p:cNvSpPr>
            <a:spLocks noGrp="1"/>
          </p:cNvSpPr>
          <p:nvPr>
            <p:ph type="title"/>
          </p:nvPr>
        </p:nvSpPr>
        <p:spPr>
          <a:xfrm>
            <a:off x="888631" y="2349925"/>
            <a:ext cx="3498979" cy="2456442"/>
          </a:xfrm>
        </p:spPr>
        <p:txBody>
          <a:bodyPr>
            <a:normAutofit/>
          </a:bodyPr>
          <a:lstStyle/>
          <a:p>
            <a:r>
              <a:rPr lang="en-US" dirty="0"/>
              <a:t>Retaliation claims</a:t>
            </a:r>
          </a:p>
        </p:txBody>
      </p:sp>
      <p:graphicFrame>
        <p:nvGraphicFramePr>
          <p:cNvPr id="5" name="Content Placeholder 2">
            <a:extLst>
              <a:ext uri="{FF2B5EF4-FFF2-40B4-BE49-F238E27FC236}">
                <a16:creationId xmlns:a16="http://schemas.microsoft.com/office/drawing/2014/main" id="{4445A45F-6A9C-43D6-91C0-FFC31E39ED40}"/>
              </a:ext>
            </a:extLst>
          </p:cNvPr>
          <p:cNvGraphicFramePr>
            <a:graphicFrameLocks noGrp="1"/>
          </p:cNvGraphicFramePr>
          <p:nvPr>
            <p:ph idx="1"/>
            <p:extLst>
              <p:ext uri="{D42A27DB-BD31-4B8C-83A1-F6EECF244321}">
                <p14:modId xmlns:p14="http://schemas.microsoft.com/office/powerpoint/2010/main" val="1399000176"/>
              </p:ext>
            </p:extLst>
          </p:nvPr>
        </p:nvGraphicFramePr>
        <p:xfrm>
          <a:off x="5574890" y="803186"/>
          <a:ext cx="5821767" cy="52878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8673475"/>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607FF-A639-4A10-89B8-BA928D6A5A13}"/>
              </a:ext>
            </a:extLst>
          </p:cNvPr>
          <p:cNvSpPr>
            <a:spLocks noGrp="1"/>
          </p:cNvSpPr>
          <p:nvPr>
            <p:ph type="title"/>
          </p:nvPr>
        </p:nvSpPr>
        <p:spPr>
          <a:xfrm>
            <a:off x="888631" y="2349925"/>
            <a:ext cx="3498979" cy="2456442"/>
          </a:xfrm>
        </p:spPr>
        <p:txBody>
          <a:bodyPr>
            <a:normAutofit/>
          </a:bodyPr>
          <a:lstStyle/>
          <a:p>
            <a:r>
              <a:rPr lang="en-US" dirty="0"/>
              <a:t>2013 study of senior housing</a:t>
            </a:r>
          </a:p>
        </p:txBody>
      </p:sp>
      <p:graphicFrame>
        <p:nvGraphicFramePr>
          <p:cNvPr id="5" name="Content Placeholder 2">
            <a:extLst>
              <a:ext uri="{FF2B5EF4-FFF2-40B4-BE49-F238E27FC236}">
                <a16:creationId xmlns:a16="http://schemas.microsoft.com/office/drawing/2014/main" id="{8C4A961C-A8E4-4D2A-8CBF-5A260F9A623C}"/>
              </a:ext>
            </a:extLst>
          </p:cNvPr>
          <p:cNvGraphicFramePr>
            <a:graphicFrameLocks noGrp="1"/>
          </p:cNvGraphicFramePr>
          <p:nvPr>
            <p:ph idx="1"/>
            <p:extLst>
              <p:ext uri="{D42A27DB-BD31-4B8C-83A1-F6EECF244321}">
                <p14:modId xmlns:p14="http://schemas.microsoft.com/office/powerpoint/2010/main" val="1656097199"/>
              </p:ext>
            </p:extLst>
          </p:nvPr>
        </p:nvGraphicFramePr>
        <p:xfrm>
          <a:off x="5574890" y="803186"/>
          <a:ext cx="5821767" cy="52878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5033433"/>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831267-5CAE-41B8-A1CC-66FE1628A6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4371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379EE808-85F9-455B-B8F9-FBE90075FB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C89DCC09-ED44-478A-8F79-A02EBAF7A5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8E2E2454-5C03-4173-B8FE-1AB94658D4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2E8C684E-09F3-4317-A7D3-3D18C35931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C5505EC4-4943-4963-98E8-69AF3FDF03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4562C7B8-8AFB-4DDB-B72F-284990D5C4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C3443E48-282C-4250-A466-0EC71FB9E1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E1DA5A47-4EF3-4987-A0B2-0D48C03004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B97C0249-6965-4479-85DD-65D339807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93CC77F-968A-4E39-A274-8278279149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1238E5CF-CAEC-4B5C-9DB6-A40F03FB3A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BBD96636-6E63-4D65-A35C-92653FC48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8D56D53D-1432-4D95-B0DD-3799916FD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415107AD-3A21-4847-8F6C-C406292763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74B4AC16-93AF-4037-B469-BD1BAB95C9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57AEC385-0F84-4743-A483-0E97114463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90B47478-85F0-4BCA-9C98-48B633FD5A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C8F8E9C6-76DE-42DF-9CD7-B9789CDE15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660FFC41-5F89-4B42-913F-7FB178063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1B956442-7A16-4B5B-908F-D69FC0A933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B54D797E-632B-4287-907B-A96D2CCBF4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BF7D9703-D82B-498D-AA68-475F298FAA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3" name="Group 32">
            <a:extLst>
              <a:ext uri="{FF2B5EF4-FFF2-40B4-BE49-F238E27FC236}">
                <a16:creationId xmlns:a16="http://schemas.microsoft.com/office/drawing/2014/main" id="{F8D580F2-1EDA-4B5F-98EB-EF8F18E9B7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4" name="Rectangle 33">
              <a:extLst>
                <a:ext uri="{FF2B5EF4-FFF2-40B4-BE49-F238E27FC236}">
                  <a16:creationId xmlns:a16="http://schemas.microsoft.com/office/drawing/2014/main" id="{E0F2EADF-2A67-482F-B290-DED5172BB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5" name="Isosceles Triangle 22">
              <a:extLst>
                <a:ext uri="{FF2B5EF4-FFF2-40B4-BE49-F238E27FC236}">
                  <a16:creationId xmlns:a16="http://schemas.microsoft.com/office/drawing/2014/main" id="{39BCFDA0-B04D-4835-A135-02F8969F33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Rectangle 35">
              <a:extLst>
                <a:ext uri="{FF2B5EF4-FFF2-40B4-BE49-F238E27FC236}">
                  <a16:creationId xmlns:a16="http://schemas.microsoft.com/office/drawing/2014/main" id="{6DD3C0B8-C176-40C2-93F5-670E2BAC7D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a:extLst>
              <a:ext uri="{FF2B5EF4-FFF2-40B4-BE49-F238E27FC236}">
                <a16:creationId xmlns:a16="http://schemas.microsoft.com/office/drawing/2014/main" id="{832252E4-4A7A-4B0D-975A-2A1A37BC96B0}"/>
              </a:ext>
            </a:extLst>
          </p:cNvPr>
          <p:cNvSpPr>
            <a:spLocks noGrp="1"/>
          </p:cNvSpPr>
          <p:nvPr>
            <p:ph type="title"/>
          </p:nvPr>
        </p:nvSpPr>
        <p:spPr>
          <a:xfrm>
            <a:off x="888631" y="2349925"/>
            <a:ext cx="3498979" cy="2456442"/>
          </a:xfrm>
        </p:spPr>
        <p:txBody>
          <a:bodyPr>
            <a:normAutofit/>
          </a:bodyPr>
          <a:lstStyle/>
          <a:p>
            <a:r>
              <a:rPr lang="en-US" dirty="0"/>
              <a:t>HUD equal Access Rule</a:t>
            </a:r>
          </a:p>
        </p:txBody>
      </p:sp>
      <p:sp>
        <p:nvSpPr>
          <p:cNvPr id="3" name="Content Placeholder 2">
            <a:extLst>
              <a:ext uri="{FF2B5EF4-FFF2-40B4-BE49-F238E27FC236}">
                <a16:creationId xmlns:a16="http://schemas.microsoft.com/office/drawing/2014/main" id="{EADBD184-1BDC-469F-B5D2-BA32BE077DE3}"/>
              </a:ext>
            </a:extLst>
          </p:cNvPr>
          <p:cNvSpPr>
            <a:spLocks noGrp="1"/>
          </p:cNvSpPr>
          <p:nvPr>
            <p:ph idx="1"/>
          </p:nvPr>
        </p:nvSpPr>
        <p:spPr>
          <a:xfrm>
            <a:off x="5118447" y="803186"/>
            <a:ext cx="6281873" cy="5248622"/>
          </a:xfrm>
        </p:spPr>
        <p:txBody>
          <a:bodyPr>
            <a:normAutofit/>
          </a:bodyPr>
          <a:lstStyle/>
          <a:p>
            <a:r>
              <a:rPr lang="en-US" dirty="0"/>
              <a:t>Requires equal access to HUD programs without regard to a person’s actual or perceived sexual orientation, gender identity, or marital status</a:t>
            </a:r>
          </a:p>
        </p:txBody>
      </p:sp>
    </p:spTree>
    <p:extLst>
      <p:ext uri="{BB962C8B-B14F-4D97-AF65-F5344CB8AC3E}">
        <p14:creationId xmlns:p14="http://schemas.microsoft.com/office/powerpoint/2010/main" val="1603529511"/>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BCB73-AB3D-4104-A57E-EA46108C1DA7}"/>
              </a:ext>
            </a:extLst>
          </p:cNvPr>
          <p:cNvSpPr>
            <a:spLocks noGrp="1"/>
          </p:cNvSpPr>
          <p:nvPr>
            <p:ph type="title"/>
          </p:nvPr>
        </p:nvSpPr>
        <p:spPr/>
        <p:txBody>
          <a:bodyPr/>
          <a:lstStyle/>
          <a:p>
            <a:r>
              <a:rPr lang="en-US" dirty="0"/>
              <a:t>Feb. 11, 2020 Memorandum</a:t>
            </a:r>
          </a:p>
        </p:txBody>
      </p:sp>
      <p:sp>
        <p:nvSpPr>
          <p:cNvPr id="3" name="Content Placeholder 2">
            <a:extLst>
              <a:ext uri="{FF2B5EF4-FFF2-40B4-BE49-F238E27FC236}">
                <a16:creationId xmlns:a16="http://schemas.microsoft.com/office/drawing/2014/main" id="{7D0A1712-E630-4518-895C-B44A38567BA5}"/>
              </a:ext>
            </a:extLst>
          </p:cNvPr>
          <p:cNvSpPr>
            <a:spLocks noGrp="1"/>
          </p:cNvSpPr>
          <p:nvPr>
            <p:ph idx="1"/>
          </p:nvPr>
        </p:nvSpPr>
        <p:spPr/>
        <p:txBody>
          <a:bodyPr/>
          <a:lstStyle/>
          <a:p>
            <a:r>
              <a:rPr lang="en-US" dirty="0"/>
              <a:t>Effective immediately, FHEO shall accept for filing and investigate all complaints of sex discrimination, including discrimination because of gender identity or sexual orientation</a:t>
            </a:r>
          </a:p>
        </p:txBody>
      </p:sp>
    </p:spTree>
    <p:extLst>
      <p:ext uri="{BB962C8B-B14F-4D97-AF65-F5344CB8AC3E}">
        <p14:creationId xmlns:p14="http://schemas.microsoft.com/office/powerpoint/2010/main" val="10194500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4DB7353-7D7A-431B-A5B6-A3845E6F2B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9" name="Freeform 5">
              <a:extLst>
                <a:ext uri="{FF2B5EF4-FFF2-40B4-BE49-F238E27FC236}">
                  <a16:creationId xmlns:a16="http://schemas.microsoft.com/office/drawing/2014/main" id="{9E8D15D6-6183-4BE1-A315-C7EC9C1A5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6">
              <a:extLst>
                <a:ext uri="{FF2B5EF4-FFF2-40B4-BE49-F238E27FC236}">
                  <a16:creationId xmlns:a16="http://schemas.microsoft.com/office/drawing/2014/main" id="{82A253FA-4E60-4B4D-94B0-93ECFCF30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7">
              <a:extLst>
                <a:ext uri="{FF2B5EF4-FFF2-40B4-BE49-F238E27FC236}">
                  <a16:creationId xmlns:a16="http://schemas.microsoft.com/office/drawing/2014/main" id="{E1B39AD1-11BD-457B-822C-A873607F4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2" name="Freeform 8">
              <a:extLst>
                <a:ext uri="{FF2B5EF4-FFF2-40B4-BE49-F238E27FC236}">
                  <a16:creationId xmlns:a16="http://schemas.microsoft.com/office/drawing/2014/main" id="{CC286005-78D5-4BE4-AA8B-75CDC07E7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9">
              <a:extLst>
                <a:ext uri="{FF2B5EF4-FFF2-40B4-BE49-F238E27FC236}">
                  <a16:creationId xmlns:a16="http://schemas.microsoft.com/office/drawing/2014/main" id="{09E4A22D-7E83-4F24-97FE-931A93CAC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10">
              <a:extLst>
                <a:ext uri="{FF2B5EF4-FFF2-40B4-BE49-F238E27FC236}">
                  <a16:creationId xmlns:a16="http://schemas.microsoft.com/office/drawing/2014/main" id="{4351E96B-8DD4-4D5E-A9F0-C47F5F337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1">
              <a:extLst>
                <a:ext uri="{FF2B5EF4-FFF2-40B4-BE49-F238E27FC236}">
                  <a16:creationId xmlns:a16="http://schemas.microsoft.com/office/drawing/2014/main" id="{BFF78610-2475-4756-9EC8-5DA7D8902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2">
              <a:extLst>
                <a:ext uri="{FF2B5EF4-FFF2-40B4-BE49-F238E27FC236}">
                  <a16:creationId xmlns:a16="http://schemas.microsoft.com/office/drawing/2014/main" id="{C7ACAE44-681D-4CBC-B2AB-E5131DF5A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3">
              <a:extLst>
                <a:ext uri="{FF2B5EF4-FFF2-40B4-BE49-F238E27FC236}">
                  <a16:creationId xmlns:a16="http://schemas.microsoft.com/office/drawing/2014/main" id="{CA22E4A0-73AA-4722-9C16-F3AF9A33E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4">
              <a:extLst>
                <a:ext uri="{FF2B5EF4-FFF2-40B4-BE49-F238E27FC236}">
                  <a16:creationId xmlns:a16="http://schemas.microsoft.com/office/drawing/2014/main" id="{BB36E626-EBEB-41C0-B224-8DB049DB4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15">
              <a:extLst>
                <a:ext uri="{FF2B5EF4-FFF2-40B4-BE49-F238E27FC236}">
                  <a16:creationId xmlns:a16="http://schemas.microsoft.com/office/drawing/2014/main" id="{D603DEC5-BED4-4DB6-A253-F61CC3674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0" name="Freeform 16">
              <a:extLst>
                <a:ext uri="{FF2B5EF4-FFF2-40B4-BE49-F238E27FC236}">
                  <a16:creationId xmlns:a16="http://schemas.microsoft.com/office/drawing/2014/main" id="{86AE9DE6-CA9A-479B-A0FB-0E1BAC7A6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1" name="Freeform 17">
              <a:extLst>
                <a:ext uri="{FF2B5EF4-FFF2-40B4-BE49-F238E27FC236}">
                  <a16:creationId xmlns:a16="http://schemas.microsoft.com/office/drawing/2014/main" id="{16CB8DC8-E75F-4574-A290-AAB7031BE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8">
              <a:extLst>
                <a:ext uri="{FF2B5EF4-FFF2-40B4-BE49-F238E27FC236}">
                  <a16:creationId xmlns:a16="http://schemas.microsoft.com/office/drawing/2014/main" id="{1CA657E1-3A52-4C23-AA47-EBB2D5C41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9">
              <a:extLst>
                <a:ext uri="{FF2B5EF4-FFF2-40B4-BE49-F238E27FC236}">
                  <a16:creationId xmlns:a16="http://schemas.microsoft.com/office/drawing/2014/main" id="{ED4F701B-2A93-464F-A673-54EED5C4C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0">
              <a:extLst>
                <a:ext uri="{FF2B5EF4-FFF2-40B4-BE49-F238E27FC236}">
                  <a16:creationId xmlns:a16="http://schemas.microsoft.com/office/drawing/2014/main" id="{9977C34F-F6C9-4749-B201-7B928802D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1">
              <a:extLst>
                <a:ext uri="{FF2B5EF4-FFF2-40B4-BE49-F238E27FC236}">
                  <a16:creationId xmlns:a16="http://schemas.microsoft.com/office/drawing/2014/main" id="{3A913E6B-DBE9-4291-A34C-36069ECB8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2">
              <a:extLst>
                <a:ext uri="{FF2B5EF4-FFF2-40B4-BE49-F238E27FC236}">
                  <a16:creationId xmlns:a16="http://schemas.microsoft.com/office/drawing/2014/main" id="{7D415C04-AB5C-4B76-9E49-EEBAEE64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7" name="Freeform 23">
              <a:extLst>
                <a:ext uri="{FF2B5EF4-FFF2-40B4-BE49-F238E27FC236}">
                  <a16:creationId xmlns:a16="http://schemas.microsoft.com/office/drawing/2014/main" id="{151FDC11-E872-4EAE-A597-822F9FE17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9" name="Group 28">
            <a:extLst>
              <a:ext uri="{FF2B5EF4-FFF2-40B4-BE49-F238E27FC236}">
                <a16:creationId xmlns:a16="http://schemas.microsoft.com/office/drawing/2014/main" id="{1B24766B-81CA-44C7-BF11-77A12BA4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0" name="Rectangle 29">
              <a:extLst>
                <a:ext uri="{FF2B5EF4-FFF2-40B4-BE49-F238E27FC236}">
                  <a16:creationId xmlns:a16="http://schemas.microsoft.com/office/drawing/2014/main" id="{1A2F9962-DEB8-461C-8B4C-C0ED0D8A7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Isosceles Triangle 30">
              <a:extLst>
                <a:ext uri="{FF2B5EF4-FFF2-40B4-BE49-F238E27FC236}">
                  <a16:creationId xmlns:a16="http://schemas.microsoft.com/office/drawing/2014/main" id="{C0672E08-EB09-4B8E-8522-24BBC2CFF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31">
              <a:extLst>
                <a:ext uri="{FF2B5EF4-FFF2-40B4-BE49-F238E27FC236}">
                  <a16:creationId xmlns:a16="http://schemas.microsoft.com/office/drawing/2014/main" id="{3447AB64-F3EC-4A1F-BFD4-F0F9DB3DA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4" name="Rectangle 33">
            <a:extLst>
              <a:ext uri="{FF2B5EF4-FFF2-40B4-BE49-F238E27FC236}">
                <a16:creationId xmlns:a16="http://schemas.microsoft.com/office/drawing/2014/main" id="{6BDBA639-2A71-4A60-A71A-FF1836F54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6" name="Group 35">
            <a:extLst>
              <a:ext uri="{FF2B5EF4-FFF2-40B4-BE49-F238E27FC236}">
                <a16:creationId xmlns:a16="http://schemas.microsoft.com/office/drawing/2014/main" id="{5E208A8B-5EBD-4532-BE72-26414FA7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37" name="Freeform 5">
              <a:extLst>
                <a:ext uri="{FF2B5EF4-FFF2-40B4-BE49-F238E27FC236}">
                  <a16:creationId xmlns:a16="http://schemas.microsoft.com/office/drawing/2014/main" id="{15D09196-B338-4AB5-A71B-CFD5FFCA62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6">
              <a:extLst>
                <a:ext uri="{FF2B5EF4-FFF2-40B4-BE49-F238E27FC236}">
                  <a16:creationId xmlns:a16="http://schemas.microsoft.com/office/drawing/2014/main" id="{F50B4463-128A-4677-A285-C017E6C543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7">
              <a:extLst>
                <a:ext uri="{FF2B5EF4-FFF2-40B4-BE49-F238E27FC236}">
                  <a16:creationId xmlns:a16="http://schemas.microsoft.com/office/drawing/2014/main" id="{1D9B95CD-F023-4DFA-9678-1E02713F74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0" name="Freeform 8">
              <a:extLst>
                <a:ext uri="{FF2B5EF4-FFF2-40B4-BE49-F238E27FC236}">
                  <a16:creationId xmlns:a16="http://schemas.microsoft.com/office/drawing/2014/main" id="{1DDF47A8-BE7B-43F3-A500-F5A4656D8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9">
              <a:extLst>
                <a:ext uri="{FF2B5EF4-FFF2-40B4-BE49-F238E27FC236}">
                  <a16:creationId xmlns:a16="http://schemas.microsoft.com/office/drawing/2014/main" id="{2DD394DE-76FB-42F8-85F2-FD436F423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10">
              <a:extLst>
                <a:ext uri="{FF2B5EF4-FFF2-40B4-BE49-F238E27FC236}">
                  <a16:creationId xmlns:a16="http://schemas.microsoft.com/office/drawing/2014/main" id="{B95F2EFB-87E6-4400-AAF3-7EB8B4F15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11">
              <a:extLst>
                <a:ext uri="{FF2B5EF4-FFF2-40B4-BE49-F238E27FC236}">
                  <a16:creationId xmlns:a16="http://schemas.microsoft.com/office/drawing/2014/main" id="{1D463476-2BC7-418C-9D6F-51444B11A7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12">
              <a:extLst>
                <a:ext uri="{FF2B5EF4-FFF2-40B4-BE49-F238E27FC236}">
                  <a16:creationId xmlns:a16="http://schemas.microsoft.com/office/drawing/2014/main" id="{24011122-2495-478A-81BF-ABBDEA1DA8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3">
              <a:extLst>
                <a:ext uri="{FF2B5EF4-FFF2-40B4-BE49-F238E27FC236}">
                  <a16:creationId xmlns:a16="http://schemas.microsoft.com/office/drawing/2014/main" id="{C79E87C5-E5B3-476B-B539-FC9CF4A33B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4">
              <a:extLst>
                <a:ext uri="{FF2B5EF4-FFF2-40B4-BE49-F238E27FC236}">
                  <a16:creationId xmlns:a16="http://schemas.microsoft.com/office/drawing/2014/main" id="{956029CA-2B38-434D-9044-5FF3A1ECD1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7" name="Freeform 15">
              <a:extLst>
                <a:ext uri="{FF2B5EF4-FFF2-40B4-BE49-F238E27FC236}">
                  <a16:creationId xmlns:a16="http://schemas.microsoft.com/office/drawing/2014/main" id="{9514CFB6-E8DB-43DC-B1CD-9CC2D4B27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8" name="Freeform 16">
              <a:extLst>
                <a:ext uri="{FF2B5EF4-FFF2-40B4-BE49-F238E27FC236}">
                  <a16:creationId xmlns:a16="http://schemas.microsoft.com/office/drawing/2014/main" id="{BD8C1FC8-E550-45BE-9F30-822BAB3781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9" name="Freeform 17">
              <a:extLst>
                <a:ext uri="{FF2B5EF4-FFF2-40B4-BE49-F238E27FC236}">
                  <a16:creationId xmlns:a16="http://schemas.microsoft.com/office/drawing/2014/main" id="{D1646B5D-A7B7-41EC-9591-0E0C0F4F94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8">
              <a:extLst>
                <a:ext uri="{FF2B5EF4-FFF2-40B4-BE49-F238E27FC236}">
                  <a16:creationId xmlns:a16="http://schemas.microsoft.com/office/drawing/2014/main" id="{E2118E93-481E-4843-987E-378187AA37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9">
              <a:extLst>
                <a:ext uri="{FF2B5EF4-FFF2-40B4-BE49-F238E27FC236}">
                  <a16:creationId xmlns:a16="http://schemas.microsoft.com/office/drawing/2014/main" id="{77038464-F4E2-47EC-A87F-18469191E3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20">
              <a:extLst>
                <a:ext uri="{FF2B5EF4-FFF2-40B4-BE49-F238E27FC236}">
                  <a16:creationId xmlns:a16="http://schemas.microsoft.com/office/drawing/2014/main" id="{FB3BBEB1-E146-408F-95B7-EE2F269DE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1">
              <a:extLst>
                <a:ext uri="{FF2B5EF4-FFF2-40B4-BE49-F238E27FC236}">
                  <a16:creationId xmlns:a16="http://schemas.microsoft.com/office/drawing/2014/main" id="{C765B285-56EC-47FC-B116-274EBBD61A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2">
              <a:extLst>
                <a:ext uri="{FF2B5EF4-FFF2-40B4-BE49-F238E27FC236}">
                  <a16:creationId xmlns:a16="http://schemas.microsoft.com/office/drawing/2014/main" id="{CB4A6191-6913-42EA-905E-8A174AE2C9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5" name="Freeform 23">
              <a:extLst>
                <a:ext uri="{FF2B5EF4-FFF2-40B4-BE49-F238E27FC236}">
                  <a16:creationId xmlns:a16="http://schemas.microsoft.com/office/drawing/2014/main" id="{8ADEEF92-F481-475A-845C-5E940F0D5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57" name="Freeform: Shape 56">
            <a:extLst>
              <a:ext uri="{FF2B5EF4-FFF2-40B4-BE49-F238E27FC236}">
                <a16:creationId xmlns:a16="http://schemas.microsoft.com/office/drawing/2014/main" id="{D9C506D7-84CB-4057-A44A-465313E785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44861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9" name="Oval 32">
            <a:extLst>
              <a:ext uri="{FF2B5EF4-FFF2-40B4-BE49-F238E27FC236}">
                <a16:creationId xmlns:a16="http://schemas.microsoft.com/office/drawing/2014/main" id="{7842FC68-61FD-4700-8A22-BB8B07188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54579" y="691977"/>
            <a:ext cx="7761923" cy="5343064"/>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ln w="152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335123-7C52-4A49-953A-28ACD2F30E0F}"/>
              </a:ext>
            </a:extLst>
          </p:cNvPr>
          <p:cNvSpPr>
            <a:spLocks noGrp="1"/>
          </p:cNvSpPr>
          <p:nvPr>
            <p:ph type="title"/>
          </p:nvPr>
        </p:nvSpPr>
        <p:spPr>
          <a:xfrm>
            <a:off x="2616277" y="2061838"/>
            <a:ext cx="6959446" cy="1662475"/>
          </a:xfrm>
        </p:spPr>
        <p:txBody>
          <a:bodyPr vert="horz" lIns="228600" tIns="228600" rIns="228600" bIns="0" rtlCol="0" anchor="b">
            <a:normAutofit/>
          </a:bodyPr>
          <a:lstStyle/>
          <a:p>
            <a:pPr>
              <a:lnSpc>
                <a:spcPct val="80000"/>
              </a:lnSpc>
            </a:pPr>
            <a:r>
              <a:rPr lang="en-US" sz="4800"/>
              <a:t>Domestic Violence Issues</a:t>
            </a:r>
          </a:p>
        </p:txBody>
      </p:sp>
    </p:spTree>
    <p:extLst>
      <p:ext uri="{BB962C8B-B14F-4D97-AF65-F5344CB8AC3E}">
        <p14:creationId xmlns:p14="http://schemas.microsoft.com/office/powerpoint/2010/main" val="12920750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0712587-062B-4A60-B7C8-12F0C5C6AD0C}"/>
              </a:ext>
            </a:extLst>
          </p:cNvPr>
          <p:cNvSpPr>
            <a:spLocks noGrp="1"/>
          </p:cNvSpPr>
          <p:nvPr>
            <p:ph type="title"/>
          </p:nvPr>
        </p:nvSpPr>
        <p:spPr/>
        <p:txBody>
          <a:bodyPr/>
          <a:lstStyle/>
          <a:p>
            <a:r>
              <a:rPr lang="en-US" dirty="0"/>
              <a:t>Statutory coverage</a:t>
            </a:r>
          </a:p>
        </p:txBody>
      </p:sp>
      <p:graphicFrame>
        <p:nvGraphicFramePr>
          <p:cNvPr id="8" name="Content Placeholder 4">
            <a:extLst>
              <a:ext uri="{FF2B5EF4-FFF2-40B4-BE49-F238E27FC236}">
                <a16:creationId xmlns:a16="http://schemas.microsoft.com/office/drawing/2014/main" id="{D4469621-338E-4010-A76D-9EBD56F73A51}"/>
              </a:ext>
            </a:extLst>
          </p:cNvPr>
          <p:cNvGraphicFramePr>
            <a:graphicFrameLocks noGrp="1"/>
          </p:cNvGraphicFramePr>
          <p:nvPr>
            <p:ph idx="1"/>
          </p:nvPr>
        </p:nvGraphicFramePr>
        <p:xfrm>
          <a:off x="5109983" y="802809"/>
          <a:ext cx="6275035" cy="52499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 Placeholder 5">
            <a:extLst>
              <a:ext uri="{FF2B5EF4-FFF2-40B4-BE49-F238E27FC236}">
                <a16:creationId xmlns:a16="http://schemas.microsoft.com/office/drawing/2014/main" id="{3DD461E1-6AB0-4BD7-AE5B-4ED990FEA581}"/>
              </a:ext>
            </a:extLst>
          </p:cNvPr>
          <p:cNvSpPr>
            <a:spLocks noGrp="1"/>
          </p:cNvSpPr>
          <p:nvPr>
            <p:ph type="body" sz="half" idx="2"/>
          </p:nvPr>
        </p:nvSpPr>
        <p:spPr/>
        <p:txBody>
          <a:bodyPr/>
          <a:lstStyle/>
          <a:p>
            <a:r>
              <a:rPr lang="en-US" dirty="0"/>
              <a:t>32-31-9-3</a:t>
            </a:r>
          </a:p>
        </p:txBody>
      </p:sp>
    </p:spTree>
    <p:extLst>
      <p:ext uri="{BB962C8B-B14F-4D97-AF65-F5344CB8AC3E}">
        <p14:creationId xmlns:p14="http://schemas.microsoft.com/office/powerpoint/2010/main" val="41350663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91E6D-4065-44D6-97D8-01FA60EC5FFA}"/>
              </a:ext>
            </a:extLst>
          </p:cNvPr>
          <p:cNvSpPr>
            <a:spLocks noGrp="1"/>
          </p:cNvSpPr>
          <p:nvPr>
            <p:ph type="title"/>
          </p:nvPr>
        </p:nvSpPr>
        <p:spPr/>
        <p:txBody>
          <a:bodyPr/>
          <a:lstStyle/>
          <a:p>
            <a:r>
              <a:rPr lang="en-US" dirty="0"/>
              <a:t>Early Lease termination</a:t>
            </a:r>
          </a:p>
        </p:txBody>
      </p:sp>
      <p:sp>
        <p:nvSpPr>
          <p:cNvPr id="4" name="Content Placeholder 3">
            <a:extLst>
              <a:ext uri="{FF2B5EF4-FFF2-40B4-BE49-F238E27FC236}">
                <a16:creationId xmlns:a16="http://schemas.microsoft.com/office/drawing/2014/main" id="{A507D3F6-43CB-4D4B-B262-1139C93671A4}"/>
              </a:ext>
            </a:extLst>
          </p:cNvPr>
          <p:cNvSpPr>
            <a:spLocks noGrp="1"/>
          </p:cNvSpPr>
          <p:nvPr>
            <p:ph idx="1"/>
          </p:nvPr>
        </p:nvSpPr>
        <p:spPr/>
        <p:txBody>
          <a:bodyPr/>
          <a:lstStyle/>
          <a:p>
            <a:r>
              <a:rPr lang="en-US" dirty="0"/>
              <a:t>Written notice to landlord</a:t>
            </a:r>
          </a:p>
          <a:p>
            <a:r>
              <a:rPr lang="en-US" dirty="0"/>
              <a:t>Copy of the protection or no contact order</a:t>
            </a:r>
          </a:p>
          <a:p>
            <a:r>
              <a:rPr lang="en-US" dirty="0"/>
              <a:t>Safety plan by accredited domestic violence or sexual assault program</a:t>
            </a:r>
          </a:p>
          <a:p>
            <a:pPr lvl="1"/>
            <a:r>
              <a:rPr lang="en-US" dirty="0"/>
              <a:t>Not more than 30 days old</a:t>
            </a:r>
          </a:p>
          <a:p>
            <a:pPr lvl="1"/>
            <a:r>
              <a:rPr lang="en-US" dirty="0"/>
              <a:t>that recommends relocation</a:t>
            </a:r>
          </a:p>
          <a:p>
            <a:r>
              <a:rPr lang="en-US" dirty="0"/>
              <a:t>Owe rent up to time you leave, but not beyond</a:t>
            </a:r>
          </a:p>
        </p:txBody>
      </p:sp>
      <p:sp>
        <p:nvSpPr>
          <p:cNvPr id="3" name="Text Placeholder 2">
            <a:extLst>
              <a:ext uri="{FF2B5EF4-FFF2-40B4-BE49-F238E27FC236}">
                <a16:creationId xmlns:a16="http://schemas.microsoft.com/office/drawing/2014/main" id="{44727E6B-CE44-46B9-AF7E-D954EFC619E6}"/>
              </a:ext>
            </a:extLst>
          </p:cNvPr>
          <p:cNvSpPr>
            <a:spLocks noGrp="1"/>
          </p:cNvSpPr>
          <p:nvPr>
            <p:ph type="body" sz="half" idx="2"/>
          </p:nvPr>
        </p:nvSpPr>
        <p:spPr/>
        <p:txBody>
          <a:bodyPr/>
          <a:lstStyle/>
          <a:p>
            <a:r>
              <a:rPr lang="en-US" dirty="0"/>
              <a:t>32-31-9-12</a:t>
            </a:r>
          </a:p>
        </p:txBody>
      </p:sp>
    </p:spTree>
    <p:extLst>
      <p:ext uri="{BB962C8B-B14F-4D97-AF65-F5344CB8AC3E}">
        <p14:creationId xmlns:p14="http://schemas.microsoft.com/office/powerpoint/2010/main" val="37831240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F6D58-2BBA-4D7C-920E-3A7157FBED2D}"/>
              </a:ext>
            </a:extLst>
          </p:cNvPr>
          <p:cNvSpPr>
            <a:spLocks noGrp="1"/>
          </p:cNvSpPr>
          <p:nvPr>
            <p:ph type="title"/>
          </p:nvPr>
        </p:nvSpPr>
        <p:spPr/>
        <p:txBody>
          <a:bodyPr/>
          <a:lstStyle/>
          <a:p>
            <a:r>
              <a:rPr lang="en-US" dirty="0"/>
              <a:t>Retaliation</a:t>
            </a:r>
          </a:p>
        </p:txBody>
      </p:sp>
      <p:sp>
        <p:nvSpPr>
          <p:cNvPr id="3" name="Content Placeholder 2">
            <a:extLst>
              <a:ext uri="{FF2B5EF4-FFF2-40B4-BE49-F238E27FC236}">
                <a16:creationId xmlns:a16="http://schemas.microsoft.com/office/drawing/2014/main" id="{50E72D86-9CBB-4C26-97CE-D928E22DFDFE}"/>
              </a:ext>
            </a:extLst>
          </p:cNvPr>
          <p:cNvSpPr>
            <a:spLocks noGrp="1"/>
          </p:cNvSpPr>
          <p:nvPr>
            <p:ph idx="1"/>
          </p:nvPr>
        </p:nvSpPr>
        <p:spPr/>
        <p:txBody>
          <a:bodyPr/>
          <a:lstStyle/>
          <a:p>
            <a:r>
              <a:rPr lang="en-US" dirty="0"/>
              <a:t>Cannot terminate, refuse to renew or refuse to enter into lease because </a:t>
            </a:r>
          </a:p>
          <a:p>
            <a:pPr lvl="1"/>
            <a:r>
              <a:rPr lang="en-US" dirty="0"/>
              <a:t>Victim or alleged victim</a:t>
            </a:r>
          </a:p>
          <a:p>
            <a:pPr lvl="1"/>
            <a:r>
              <a:rPr lang="en-US" dirty="0"/>
              <a:t>Protective order or no contact order</a:t>
            </a:r>
          </a:p>
          <a:p>
            <a:pPr lvl="1"/>
            <a:r>
              <a:rPr lang="en-US" dirty="0"/>
              <a:t>Terminated lease previously under this statute</a:t>
            </a:r>
          </a:p>
        </p:txBody>
      </p:sp>
    </p:spTree>
    <p:extLst>
      <p:ext uri="{BB962C8B-B14F-4D97-AF65-F5344CB8AC3E}">
        <p14:creationId xmlns:p14="http://schemas.microsoft.com/office/powerpoint/2010/main" val="40158758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A266D-008D-43C7-A10C-709A5AAAE940}"/>
              </a:ext>
            </a:extLst>
          </p:cNvPr>
          <p:cNvSpPr>
            <a:spLocks noGrp="1"/>
          </p:cNvSpPr>
          <p:nvPr>
            <p:ph type="title"/>
          </p:nvPr>
        </p:nvSpPr>
        <p:spPr/>
        <p:txBody>
          <a:bodyPr/>
          <a:lstStyle/>
          <a:p>
            <a:r>
              <a:rPr lang="en-US" dirty="0"/>
              <a:t>When perpetrator NOT a tenant</a:t>
            </a:r>
          </a:p>
        </p:txBody>
      </p:sp>
      <p:sp>
        <p:nvSpPr>
          <p:cNvPr id="3" name="Content Placeholder 2">
            <a:extLst>
              <a:ext uri="{FF2B5EF4-FFF2-40B4-BE49-F238E27FC236}">
                <a16:creationId xmlns:a16="http://schemas.microsoft.com/office/drawing/2014/main" id="{DBBF3A05-1043-43D8-B28C-A23B1296F1CA}"/>
              </a:ext>
            </a:extLst>
          </p:cNvPr>
          <p:cNvSpPr>
            <a:spLocks noGrp="1"/>
          </p:cNvSpPr>
          <p:nvPr>
            <p:ph idx="1"/>
          </p:nvPr>
        </p:nvSpPr>
        <p:spPr/>
        <p:txBody>
          <a:bodyPr/>
          <a:lstStyle/>
          <a:p>
            <a:r>
              <a:rPr lang="en-US" dirty="0"/>
              <a:t>Landlord “shall change the locks” upon written request of the tenant not later than forty-eight hours after tenant gives landlord a copy of the protective order or no contact order</a:t>
            </a:r>
          </a:p>
        </p:txBody>
      </p:sp>
      <p:sp>
        <p:nvSpPr>
          <p:cNvPr id="4" name="Text Placeholder 3">
            <a:extLst>
              <a:ext uri="{FF2B5EF4-FFF2-40B4-BE49-F238E27FC236}">
                <a16:creationId xmlns:a16="http://schemas.microsoft.com/office/drawing/2014/main" id="{186D82BB-2E01-46C1-B457-B496C7D3C189}"/>
              </a:ext>
            </a:extLst>
          </p:cNvPr>
          <p:cNvSpPr>
            <a:spLocks noGrp="1"/>
          </p:cNvSpPr>
          <p:nvPr>
            <p:ph type="body" sz="half" idx="2"/>
          </p:nvPr>
        </p:nvSpPr>
        <p:spPr/>
        <p:txBody>
          <a:bodyPr/>
          <a:lstStyle/>
          <a:p>
            <a:r>
              <a:rPr lang="en-US"/>
              <a:t>Ind Code §32-31-9-10</a:t>
            </a:r>
          </a:p>
        </p:txBody>
      </p:sp>
    </p:spTree>
    <p:extLst>
      <p:ext uri="{BB962C8B-B14F-4D97-AF65-F5344CB8AC3E}">
        <p14:creationId xmlns:p14="http://schemas.microsoft.com/office/powerpoint/2010/main" val="37704951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F814E-FE5F-4568-87DB-2ECAB64CE8D1}"/>
              </a:ext>
            </a:extLst>
          </p:cNvPr>
          <p:cNvSpPr>
            <a:spLocks noGrp="1"/>
          </p:cNvSpPr>
          <p:nvPr>
            <p:ph type="title"/>
          </p:nvPr>
        </p:nvSpPr>
        <p:spPr/>
        <p:txBody>
          <a:bodyPr/>
          <a:lstStyle/>
          <a:p>
            <a:r>
              <a:rPr lang="en-US" dirty="0"/>
              <a:t>When the perpetrator IS a tenant</a:t>
            </a:r>
          </a:p>
        </p:txBody>
      </p:sp>
      <p:sp>
        <p:nvSpPr>
          <p:cNvPr id="3" name="Content Placeholder 2">
            <a:extLst>
              <a:ext uri="{FF2B5EF4-FFF2-40B4-BE49-F238E27FC236}">
                <a16:creationId xmlns:a16="http://schemas.microsoft.com/office/drawing/2014/main" id="{703EF69F-E366-4925-B565-5EEDB52D993A}"/>
              </a:ext>
            </a:extLst>
          </p:cNvPr>
          <p:cNvSpPr>
            <a:spLocks noGrp="1"/>
          </p:cNvSpPr>
          <p:nvPr>
            <p:ph idx="1"/>
          </p:nvPr>
        </p:nvSpPr>
        <p:spPr/>
        <p:txBody>
          <a:bodyPr/>
          <a:lstStyle/>
          <a:p>
            <a:r>
              <a:rPr lang="en-US" dirty="0"/>
              <a:t>Landlord must change the locks within 24 hours of receiving the court order</a:t>
            </a:r>
          </a:p>
          <a:p>
            <a:r>
              <a:rPr lang="en-US" dirty="0"/>
              <a:t>Landlord is immune from liability for the lock-out</a:t>
            </a:r>
          </a:p>
          <a:p>
            <a:r>
              <a:rPr lang="en-US" dirty="0"/>
              <a:t>Person excluded remains liable for the rent</a:t>
            </a:r>
          </a:p>
        </p:txBody>
      </p:sp>
      <p:sp>
        <p:nvSpPr>
          <p:cNvPr id="4" name="Text Placeholder 3">
            <a:extLst>
              <a:ext uri="{FF2B5EF4-FFF2-40B4-BE49-F238E27FC236}">
                <a16:creationId xmlns:a16="http://schemas.microsoft.com/office/drawing/2014/main" id="{EE6EF8BC-A3A6-44AC-A60E-BF19E6045FA2}"/>
              </a:ext>
            </a:extLst>
          </p:cNvPr>
          <p:cNvSpPr>
            <a:spLocks noGrp="1"/>
          </p:cNvSpPr>
          <p:nvPr>
            <p:ph type="body" sz="half" idx="2"/>
          </p:nvPr>
        </p:nvSpPr>
        <p:spPr/>
        <p:txBody>
          <a:bodyPr/>
          <a:lstStyle/>
          <a:p>
            <a:r>
              <a:rPr lang="en-US" dirty="0"/>
              <a:t>Ind. Code §32-31-9-10</a:t>
            </a:r>
          </a:p>
        </p:txBody>
      </p:sp>
    </p:spTree>
    <p:extLst>
      <p:ext uri="{BB962C8B-B14F-4D97-AF65-F5344CB8AC3E}">
        <p14:creationId xmlns:p14="http://schemas.microsoft.com/office/powerpoint/2010/main" val="9932918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DD2BB-2FB2-4899-961B-0F089C497778}"/>
              </a:ext>
            </a:extLst>
          </p:cNvPr>
          <p:cNvSpPr>
            <a:spLocks noGrp="1"/>
          </p:cNvSpPr>
          <p:nvPr>
            <p:ph type="title"/>
          </p:nvPr>
        </p:nvSpPr>
        <p:spPr/>
        <p:txBody>
          <a:bodyPr/>
          <a:lstStyle/>
          <a:p>
            <a:r>
              <a:rPr lang="en-US" dirty="0"/>
              <a:t>Housing Wealth Gap</a:t>
            </a:r>
          </a:p>
        </p:txBody>
      </p:sp>
      <p:sp>
        <p:nvSpPr>
          <p:cNvPr id="3" name="Content Placeholder 2">
            <a:extLst>
              <a:ext uri="{FF2B5EF4-FFF2-40B4-BE49-F238E27FC236}">
                <a16:creationId xmlns:a16="http://schemas.microsoft.com/office/drawing/2014/main" id="{70EB8D88-6EB2-4731-B5F4-8CEFF67EFCE0}"/>
              </a:ext>
            </a:extLst>
          </p:cNvPr>
          <p:cNvSpPr>
            <a:spLocks noGrp="1"/>
          </p:cNvSpPr>
          <p:nvPr>
            <p:ph idx="1"/>
          </p:nvPr>
        </p:nvSpPr>
        <p:spPr/>
        <p:txBody>
          <a:bodyPr/>
          <a:lstStyle/>
          <a:p>
            <a:r>
              <a:rPr lang="en-US" dirty="0"/>
              <a:t>Housing represents dominant form of savings</a:t>
            </a:r>
          </a:p>
          <a:p>
            <a:r>
              <a:rPr lang="en-US" dirty="0"/>
              <a:t>Single men earn 1.5% higher unlevered returns than single women</a:t>
            </a:r>
          </a:p>
          <a:p>
            <a:r>
              <a:rPr lang="en-US" dirty="0"/>
              <a:t>After adjusting for mortgages, the number grows to 7.9%</a:t>
            </a:r>
          </a:p>
          <a:p>
            <a:r>
              <a:rPr lang="en-US" dirty="0"/>
              <a:t>This explains 30% of the gender gap in retirement wealth </a:t>
            </a:r>
          </a:p>
        </p:txBody>
      </p:sp>
    </p:spTree>
    <p:extLst>
      <p:ext uri="{BB962C8B-B14F-4D97-AF65-F5344CB8AC3E}">
        <p14:creationId xmlns:p14="http://schemas.microsoft.com/office/powerpoint/2010/main" val="20577359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CC36-A4F5-4C0A-A639-3AF6DDFDB236}"/>
              </a:ext>
            </a:extLst>
          </p:cNvPr>
          <p:cNvSpPr>
            <a:spLocks noGrp="1"/>
          </p:cNvSpPr>
          <p:nvPr>
            <p:ph type="title"/>
          </p:nvPr>
        </p:nvSpPr>
        <p:spPr/>
        <p:txBody>
          <a:bodyPr/>
          <a:lstStyle/>
          <a:p>
            <a:r>
              <a:rPr lang="en-US" dirty="0"/>
              <a:t>Negotiation studies</a:t>
            </a:r>
          </a:p>
        </p:txBody>
      </p:sp>
      <p:graphicFrame>
        <p:nvGraphicFramePr>
          <p:cNvPr id="6" name="Content Placeholder 2">
            <a:extLst>
              <a:ext uri="{FF2B5EF4-FFF2-40B4-BE49-F238E27FC236}">
                <a16:creationId xmlns:a16="http://schemas.microsoft.com/office/drawing/2014/main" id="{18907C88-F245-47A5-9755-904DD4EFF94F}"/>
              </a:ext>
            </a:extLst>
          </p:cNvPr>
          <p:cNvGraphicFramePr>
            <a:graphicFrameLocks noGrp="1"/>
          </p:cNvGraphicFramePr>
          <p:nvPr>
            <p:ph idx="1"/>
          </p:nvPr>
        </p:nvGraphicFramePr>
        <p:xfrm>
          <a:off x="5109983" y="802809"/>
          <a:ext cx="6275035" cy="52499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75772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C6152-10D9-4ED3-93DD-A12241839869}"/>
              </a:ext>
            </a:extLst>
          </p:cNvPr>
          <p:cNvSpPr>
            <a:spLocks noGrp="1"/>
          </p:cNvSpPr>
          <p:nvPr>
            <p:ph type="title"/>
          </p:nvPr>
        </p:nvSpPr>
        <p:spPr/>
        <p:txBody>
          <a:bodyPr/>
          <a:lstStyle/>
          <a:p>
            <a:r>
              <a:rPr lang="en-US" dirty="0"/>
              <a:t>Baltimore Eviction Map</a:t>
            </a:r>
          </a:p>
        </p:txBody>
      </p:sp>
      <p:sp>
        <p:nvSpPr>
          <p:cNvPr id="3" name="Content Placeholder 2">
            <a:extLst>
              <a:ext uri="{FF2B5EF4-FFF2-40B4-BE49-F238E27FC236}">
                <a16:creationId xmlns:a16="http://schemas.microsoft.com/office/drawing/2014/main" id="{0286D0EE-27DF-4AF3-A5CD-0DED7B7E1EE1}"/>
              </a:ext>
            </a:extLst>
          </p:cNvPr>
          <p:cNvSpPr>
            <a:spLocks noGrp="1"/>
          </p:cNvSpPr>
          <p:nvPr>
            <p:ph idx="1"/>
          </p:nvPr>
        </p:nvSpPr>
        <p:spPr/>
        <p:txBody>
          <a:bodyPr/>
          <a:lstStyle/>
          <a:p>
            <a:r>
              <a:rPr lang="en-US" dirty="0"/>
              <a:t>46% more female headed households evicted than male headed households</a:t>
            </a:r>
          </a:p>
          <a:p>
            <a:r>
              <a:rPr lang="en-US" dirty="0"/>
              <a:t>Black women evicted 3.9 times more than white women</a:t>
            </a:r>
          </a:p>
        </p:txBody>
      </p:sp>
      <p:sp>
        <p:nvSpPr>
          <p:cNvPr id="4" name="Text Placeholder 3">
            <a:extLst>
              <a:ext uri="{FF2B5EF4-FFF2-40B4-BE49-F238E27FC236}">
                <a16:creationId xmlns:a16="http://schemas.microsoft.com/office/drawing/2014/main" id="{EB103606-B2EE-427A-8852-919A1A4D3DCC}"/>
              </a:ext>
            </a:extLst>
          </p:cNvPr>
          <p:cNvSpPr>
            <a:spLocks noGrp="1"/>
          </p:cNvSpPr>
          <p:nvPr>
            <p:ph type="body" sz="half" idx="2"/>
          </p:nvPr>
        </p:nvSpPr>
        <p:spPr/>
        <p:txBody>
          <a:bodyPr>
            <a:normAutofit fontScale="77500" lnSpcReduction="20000"/>
          </a:bodyPr>
          <a:lstStyle/>
          <a:p>
            <a:r>
              <a:rPr lang="en-US" dirty="0"/>
              <a:t>Tim Thomas, Ian Kennedy, Alex </a:t>
            </a:r>
            <a:r>
              <a:rPr lang="en-US" dirty="0" err="1"/>
              <a:t>Ramiller</a:t>
            </a:r>
            <a:r>
              <a:rPr lang="en-US" dirty="0"/>
              <a:t>, Ott </a:t>
            </a:r>
            <a:r>
              <a:rPr lang="en-US" dirty="0" err="1"/>
              <a:t>Toomet</a:t>
            </a:r>
            <a:r>
              <a:rPr lang="en-US" dirty="0"/>
              <a:t> &amp; Jose Hernandez</a:t>
            </a:r>
          </a:p>
          <a:p>
            <a:r>
              <a:rPr lang="en-US" dirty="0"/>
              <a:t>May 8, 2020 https://evictions.study/maryland/report/baltimore.html</a:t>
            </a:r>
          </a:p>
        </p:txBody>
      </p:sp>
    </p:spTree>
    <p:extLst>
      <p:ext uri="{BB962C8B-B14F-4D97-AF65-F5344CB8AC3E}">
        <p14:creationId xmlns:p14="http://schemas.microsoft.com/office/powerpoint/2010/main" val="35255003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B44EB-C085-4F0D-8211-13ACE14C380B}"/>
              </a:ext>
            </a:extLst>
          </p:cNvPr>
          <p:cNvSpPr>
            <a:spLocks noGrp="1"/>
          </p:cNvSpPr>
          <p:nvPr>
            <p:ph type="title"/>
          </p:nvPr>
        </p:nvSpPr>
        <p:spPr/>
        <p:txBody>
          <a:bodyPr/>
          <a:lstStyle/>
          <a:p>
            <a:r>
              <a:rPr lang="en-US" dirty="0"/>
              <a:t>Racial and Gender Disparities among Evicted Americans</a:t>
            </a:r>
          </a:p>
        </p:txBody>
      </p:sp>
      <p:sp>
        <p:nvSpPr>
          <p:cNvPr id="3" name="Content Placeholder 2">
            <a:extLst>
              <a:ext uri="{FF2B5EF4-FFF2-40B4-BE49-F238E27FC236}">
                <a16:creationId xmlns:a16="http://schemas.microsoft.com/office/drawing/2014/main" id="{720F7054-F973-4FF3-9D80-3D964A9E010C}"/>
              </a:ext>
            </a:extLst>
          </p:cNvPr>
          <p:cNvSpPr>
            <a:spLocks noGrp="1"/>
          </p:cNvSpPr>
          <p:nvPr>
            <p:ph idx="1"/>
          </p:nvPr>
        </p:nvSpPr>
        <p:spPr/>
        <p:txBody>
          <a:bodyPr/>
          <a:lstStyle/>
          <a:p>
            <a:r>
              <a:rPr lang="en-US" dirty="0"/>
              <a:t>Study across 39 states</a:t>
            </a:r>
          </a:p>
          <a:p>
            <a:r>
              <a:rPr lang="en-US" dirty="0"/>
              <a:t>Average black female renter had an eviction rate of 6.4% (twice that of white female)</a:t>
            </a:r>
          </a:p>
          <a:p>
            <a:r>
              <a:rPr lang="en-US" dirty="0"/>
              <a:t>Overall eviction rate 2% higher for women than men</a:t>
            </a:r>
          </a:p>
        </p:txBody>
      </p:sp>
      <p:sp>
        <p:nvSpPr>
          <p:cNvPr id="4" name="Text Placeholder 3">
            <a:extLst>
              <a:ext uri="{FF2B5EF4-FFF2-40B4-BE49-F238E27FC236}">
                <a16:creationId xmlns:a16="http://schemas.microsoft.com/office/drawing/2014/main" id="{ADD6CD78-1A92-45A9-9583-0CF7DC64DA63}"/>
              </a:ext>
            </a:extLst>
          </p:cNvPr>
          <p:cNvSpPr>
            <a:spLocks noGrp="1"/>
          </p:cNvSpPr>
          <p:nvPr>
            <p:ph type="body" sz="half" idx="2"/>
          </p:nvPr>
        </p:nvSpPr>
        <p:spPr/>
        <p:txBody>
          <a:bodyPr>
            <a:normAutofit fontScale="92500" lnSpcReduction="10000"/>
          </a:bodyPr>
          <a:lstStyle/>
          <a:p>
            <a:r>
              <a:rPr lang="en-US" dirty="0"/>
              <a:t>Peter Hepburn, Renee Louis, Matthew Desmond</a:t>
            </a:r>
          </a:p>
          <a:p>
            <a:r>
              <a:rPr lang="en-US" dirty="0"/>
              <a:t>Sociological Science 7: 649-662 (2020)</a:t>
            </a:r>
          </a:p>
        </p:txBody>
      </p:sp>
    </p:spTree>
    <p:extLst>
      <p:ext uri="{BB962C8B-B14F-4D97-AF65-F5344CB8AC3E}">
        <p14:creationId xmlns:p14="http://schemas.microsoft.com/office/powerpoint/2010/main" val="526419912"/>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Atlas</Template>
  <TotalTime>493</TotalTime>
  <Words>1413</Words>
  <Application>Microsoft Office PowerPoint</Application>
  <PresentationFormat>Widescreen</PresentationFormat>
  <Paragraphs>186</Paragraphs>
  <Slides>33</Slides>
  <Notes>33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Calibri</vt:lpstr>
      <vt:lpstr>Calibri Light</vt:lpstr>
      <vt:lpstr>Rockwell</vt:lpstr>
      <vt:lpstr>Wingdings</vt:lpstr>
      <vt:lpstr>Atlas</vt:lpstr>
      <vt:lpstr>Gender Issues in Housing</vt:lpstr>
      <vt:lpstr>What will we cover today?</vt:lpstr>
      <vt:lpstr>Fair Housing Act  1968 42 USC §3601 et. seq. </vt:lpstr>
      <vt:lpstr>Indiana Fair Housing Act</vt:lpstr>
      <vt:lpstr>Intimidation or Interference </vt:lpstr>
      <vt:lpstr>Article 9: South Bend Human Rights Ordinance</vt:lpstr>
      <vt:lpstr>What is discrimination based on “sex”</vt:lpstr>
      <vt:lpstr>Executive Order on Preventing and Combating Discrimination on the Basis of Gender Identity or Sexual Orientation</vt:lpstr>
      <vt:lpstr>Covered statutes</vt:lpstr>
      <vt:lpstr>Scope of the order</vt:lpstr>
      <vt:lpstr>Fair Housing Act</vt:lpstr>
      <vt:lpstr>Non-conformity discrimination</vt:lpstr>
      <vt:lpstr>Sexual Harassment and the Fair Housing Act</vt:lpstr>
      <vt:lpstr>Hostile Environment 24 CFR 100.600(a)(2)</vt:lpstr>
      <vt:lpstr>100.600(a)(2)(i)(A)</vt:lpstr>
      <vt:lpstr>100.600(a)(2)(i)(B)</vt:lpstr>
      <vt:lpstr>Elements of Hostile Housing Environment</vt:lpstr>
      <vt:lpstr>Quid Pro Quo 100.600(a)(1)</vt:lpstr>
      <vt:lpstr>Harassement by other Tenants actionable</vt:lpstr>
      <vt:lpstr>Retaliation claims</vt:lpstr>
      <vt:lpstr>2013 study of senior housing</vt:lpstr>
      <vt:lpstr>HUD equal Access Rule</vt:lpstr>
      <vt:lpstr>Feb. 11, 2020 Memorandum</vt:lpstr>
      <vt:lpstr>Domestic Violence Issues</vt:lpstr>
      <vt:lpstr>Statutory coverage</vt:lpstr>
      <vt:lpstr>Early Lease termination</vt:lpstr>
      <vt:lpstr>Retaliation</vt:lpstr>
      <vt:lpstr>When perpetrator NOT a tenant</vt:lpstr>
      <vt:lpstr>When the perpetrator IS a tenant</vt:lpstr>
      <vt:lpstr>Housing Wealth Gap</vt:lpstr>
      <vt:lpstr>Negotiation studies</vt:lpstr>
      <vt:lpstr>Baltimore Eviction Map</vt:lpstr>
      <vt:lpstr>Racial and Gender Disparities among Evicted Americans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Gender Issues in Housing</dc:title>
  <dc:creator>Christopher Fox</dc:creator>
  <cp:lastModifiedBy>Alyssa Alstott</cp:lastModifiedBy>
  <cp:revision>27</cp:revision>
  <cp:lastPrinted>2021-04-14T13:22:40Z</cp:lastPrinted>
  <dcterms:created xsi:type="dcterms:W3CDTF">2021-03-23T17:19:32Z</dcterms:created>
  <dcterms:modified xsi:type="dcterms:W3CDTF">2021-04-21T12:48:18Z</dcterms:modified>
</cp:coreProperties>
</file>